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21"/>
  </p:notesMasterIdLst>
  <p:handoutMasterIdLst>
    <p:handoutMasterId r:id="rId22"/>
  </p:handoutMasterIdLst>
  <p:sldIdLst>
    <p:sldId id="258" r:id="rId2"/>
    <p:sldId id="261" r:id="rId3"/>
    <p:sldId id="273" r:id="rId4"/>
    <p:sldId id="296" r:id="rId5"/>
    <p:sldId id="322" r:id="rId6"/>
    <p:sldId id="320" r:id="rId7"/>
    <p:sldId id="321" r:id="rId8"/>
    <p:sldId id="305" r:id="rId9"/>
    <p:sldId id="299" r:id="rId10"/>
    <p:sldId id="313" r:id="rId11"/>
    <p:sldId id="300" r:id="rId12"/>
    <p:sldId id="293" r:id="rId13"/>
    <p:sldId id="294" r:id="rId14"/>
    <p:sldId id="312" r:id="rId15"/>
    <p:sldId id="315" r:id="rId16"/>
    <p:sldId id="316" r:id="rId17"/>
    <p:sldId id="269" r:id="rId18"/>
    <p:sldId id="270" r:id="rId19"/>
    <p:sldId id="268" r:id="rId20"/>
  </p:sldIdLst>
  <p:sldSz cx="9906000" cy="6858000" type="A4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A7A7A"/>
    <a:srgbClr val="414141"/>
    <a:srgbClr val="0C9FCD"/>
    <a:srgbClr val="73B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8" autoAdjust="0"/>
    <p:restoredTop sz="73077" autoAdjust="0"/>
  </p:normalViewPr>
  <p:slideViewPr>
    <p:cSldViewPr snapToGrid="0">
      <p:cViewPr varScale="1">
        <p:scale>
          <a:sx n="57" d="100"/>
          <a:sy n="57" d="100"/>
        </p:scale>
        <p:origin x="1128" y="6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-2034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internal\dfs\cca%20group\Reviews\ETS%20Review\2.%20Publications\Report%202\complementary%20materials\Emissions%20data%20for%20ppt%20slide%20on%20impact%20of%20pledg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internal\dfs\cca%20group\Reviews\ETS%20Review\2.%20Publications\Report%202\complementary%20materials\Emissions%20data%20for%20ppt%20slide%20on%20impact%20of%20pledge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internal\dfs\cca%20group\Reviews\ETS%20Review\2.%20Publications\Report%202\complementary%20materials\Emissions%20data%20for%20ppt%20slide%20on%20impact%20of%20pledg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27816917622137E-2"/>
          <c:y val="2.9036863471650812E-2"/>
          <c:w val="0.77632189068471702"/>
          <c:h val="0.9199267998074635"/>
        </c:manualLayout>
      </c:layout>
      <c:lineChart>
        <c:grouping val="standard"/>
        <c:varyColors val="0"/>
        <c:ser>
          <c:idx val="2"/>
          <c:order val="0"/>
          <c:tx>
            <c:strRef>
              <c:f>'Long-run - CAT'!$A$24</c:f>
              <c:strCache>
                <c:ptCount val="1"/>
                <c:pt idx="0">
                  <c:v>BAU</c:v>
                </c:pt>
              </c:strCache>
            </c:strRef>
          </c:tx>
          <c:spPr>
            <a:ln>
              <a:solidFill>
                <a:srgbClr val="C00000"/>
              </a:solidFill>
              <a:prstDash val="dash"/>
            </a:ln>
          </c:spPr>
          <c:marker>
            <c:symbol val="none"/>
          </c:marker>
          <c:cat>
            <c:numRef>
              <c:f>'Long-run - CAT'!$B$2:$AP$2</c:f>
              <c:numCache>
                <c:formatCode>yyyy</c:formatCode>
                <c:ptCount val="41"/>
                <c:pt idx="0">
                  <c:v>33043</c:v>
                </c:pt>
                <c:pt idx="1">
                  <c:v>33408</c:v>
                </c:pt>
                <c:pt idx="2">
                  <c:v>33774</c:v>
                </c:pt>
                <c:pt idx="3">
                  <c:v>34139</c:v>
                </c:pt>
                <c:pt idx="4">
                  <c:v>34504</c:v>
                </c:pt>
                <c:pt idx="5">
                  <c:v>34869</c:v>
                </c:pt>
                <c:pt idx="6">
                  <c:v>35235</c:v>
                </c:pt>
                <c:pt idx="7">
                  <c:v>35600</c:v>
                </c:pt>
                <c:pt idx="8">
                  <c:v>35965</c:v>
                </c:pt>
                <c:pt idx="9">
                  <c:v>36330</c:v>
                </c:pt>
                <c:pt idx="10">
                  <c:v>36696</c:v>
                </c:pt>
                <c:pt idx="11">
                  <c:v>37061</c:v>
                </c:pt>
                <c:pt idx="12">
                  <c:v>37426</c:v>
                </c:pt>
                <c:pt idx="13">
                  <c:v>37791</c:v>
                </c:pt>
                <c:pt idx="14">
                  <c:v>38157</c:v>
                </c:pt>
                <c:pt idx="15">
                  <c:v>38522</c:v>
                </c:pt>
                <c:pt idx="16">
                  <c:v>38887</c:v>
                </c:pt>
                <c:pt idx="17">
                  <c:v>39252</c:v>
                </c:pt>
                <c:pt idx="18">
                  <c:v>39618</c:v>
                </c:pt>
                <c:pt idx="19">
                  <c:v>39983</c:v>
                </c:pt>
                <c:pt idx="20">
                  <c:v>40348</c:v>
                </c:pt>
                <c:pt idx="21">
                  <c:v>40713</c:v>
                </c:pt>
                <c:pt idx="22">
                  <c:v>41079</c:v>
                </c:pt>
                <c:pt idx="23">
                  <c:v>41444</c:v>
                </c:pt>
                <c:pt idx="24">
                  <c:v>41809</c:v>
                </c:pt>
                <c:pt idx="25">
                  <c:v>42174</c:v>
                </c:pt>
                <c:pt idx="26">
                  <c:v>42540</c:v>
                </c:pt>
                <c:pt idx="27">
                  <c:v>42905</c:v>
                </c:pt>
                <c:pt idx="28">
                  <c:v>43270</c:v>
                </c:pt>
                <c:pt idx="29">
                  <c:v>43635</c:v>
                </c:pt>
                <c:pt idx="30">
                  <c:v>44001</c:v>
                </c:pt>
                <c:pt idx="31">
                  <c:v>44366</c:v>
                </c:pt>
                <c:pt idx="32">
                  <c:v>44731</c:v>
                </c:pt>
                <c:pt idx="33">
                  <c:v>45096</c:v>
                </c:pt>
                <c:pt idx="34">
                  <c:v>45462</c:v>
                </c:pt>
                <c:pt idx="35">
                  <c:v>45827</c:v>
                </c:pt>
                <c:pt idx="36">
                  <c:v>46192</c:v>
                </c:pt>
                <c:pt idx="37">
                  <c:v>46557</c:v>
                </c:pt>
                <c:pt idx="38">
                  <c:v>46923</c:v>
                </c:pt>
                <c:pt idx="39">
                  <c:v>47288</c:v>
                </c:pt>
                <c:pt idx="40">
                  <c:v>47653</c:v>
                </c:pt>
              </c:numCache>
            </c:numRef>
          </c:cat>
          <c:val>
            <c:numRef>
              <c:f>'Long-run - CAT'!$B$24:$AP$24</c:f>
              <c:numCache>
                <c:formatCode>0</c:formatCode>
                <c:ptCount val="41"/>
                <c:pt idx="0">
                  <c:v>35588.198437185361</c:v>
                </c:pt>
                <c:pt idx="1">
                  <c:v>35967.570181445946</c:v>
                </c:pt>
                <c:pt idx="2">
                  <c:v>35178.510241029609</c:v>
                </c:pt>
                <c:pt idx="3">
                  <c:v>35479.060664269433</c:v>
                </c:pt>
                <c:pt idx="4">
                  <c:v>35619.284656582502</c:v>
                </c:pt>
                <c:pt idx="5">
                  <c:v>36323.268877719638</c:v>
                </c:pt>
                <c:pt idx="6">
                  <c:v>37051.27400900334</c:v>
                </c:pt>
                <c:pt idx="7">
                  <c:v>37257.748870204618</c:v>
                </c:pt>
                <c:pt idx="8">
                  <c:v>37498.401527280839</c:v>
                </c:pt>
                <c:pt idx="9">
                  <c:v>37773.511347074513</c:v>
                </c:pt>
                <c:pt idx="10">
                  <c:v>39037.818480994858</c:v>
                </c:pt>
                <c:pt idx="11">
                  <c:v>39170.382853304196</c:v>
                </c:pt>
                <c:pt idx="12">
                  <c:v>39791.429951646322</c:v>
                </c:pt>
                <c:pt idx="13">
                  <c:v>41174.500133603789</c:v>
                </c:pt>
                <c:pt idx="14">
                  <c:v>42613.802448671217</c:v>
                </c:pt>
                <c:pt idx="15">
                  <c:v>43662.193455976034</c:v>
                </c:pt>
                <c:pt idx="16">
                  <c:v>44809.064687848193</c:v>
                </c:pt>
                <c:pt idx="17">
                  <c:v>45836.779259349561</c:v>
                </c:pt>
                <c:pt idx="18">
                  <c:v>46078.802815959942</c:v>
                </c:pt>
                <c:pt idx="19">
                  <c:v>45623.375758823255</c:v>
                </c:pt>
                <c:pt idx="20">
                  <c:v>47285.396291984245</c:v>
                </c:pt>
                <c:pt idx="21">
                  <c:v>47732.990342579331</c:v>
                </c:pt>
                <c:pt idx="22">
                  <c:v>49088.215723554327</c:v>
                </c:pt>
                <c:pt idx="23">
                  <c:v>50443.441104529331</c:v>
                </c:pt>
                <c:pt idx="24">
                  <c:v>51798.666485504327</c:v>
                </c:pt>
                <c:pt idx="25">
                  <c:v>53153.891866479324</c:v>
                </c:pt>
                <c:pt idx="26">
                  <c:v>54509.117247454327</c:v>
                </c:pt>
                <c:pt idx="27">
                  <c:v>55864.342628429324</c:v>
                </c:pt>
                <c:pt idx="28">
                  <c:v>57219.568009404327</c:v>
                </c:pt>
                <c:pt idx="29">
                  <c:v>58574.793390379331</c:v>
                </c:pt>
                <c:pt idx="30">
                  <c:v>59930.018771354327</c:v>
                </c:pt>
                <c:pt idx="31">
                  <c:v>61017.291056429334</c:v>
                </c:pt>
                <c:pt idx="32">
                  <c:v>62104.563341504334</c:v>
                </c:pt>
                <c:pt idx="33">
                  <c:v>63191.835626579334</c:v>
                </c:pt>
                <c:pt idx="34">
                  <c:v>64279.107911654333</c:v>
                </c:pt>
                <c:pt idx="35">
                  <c:v>65366.38019672934</c:v>
                </c:pt>
                <c:pt idx="36">
                  <c:v>66453.652481804325</c:v>
                </c:pt>
                <c:pt idx="37">
                  <c:v>67540.924766879325</c:v>
                </c:pt>
                <c:pt idx="38">
                  <c:v>68628.197051954325</c:v>
                </c:pt>
                <c:pt idx="39">
                  <c:v>69715.469337029339</c:v>
                </c:pt>
                <c:pt idx="40">
                  <c:v>70802.741622104324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7273096"/>
        <c:axId val="367271920"/>
      </c:lineChart>
      <c:dateAx>
        <c:axId val="367273096"/>
        <c:scaling>
          <c:orientation val="minMax"/>
          <c:max val="47484"/>
          <c:min val="32874"/>
        </c:scaling>
        <c:delete val="0"/>
        <c:axPos val="b"/>
        <c:numFmt formatCode="yyyy" sourceLinked="1"/>
        <c:majorTickMark val="out"/>
        <c:minorTickMark val="none"/>
        <c:tickLblPos val="nextTo"/>
        <c:crossAx val="367271920"/>
        <c:crosses val="autoZero"/>
        <c:auto val="1"/>
        <c:lblOffset val="100"/>
        <c:baseTimeUnit val="years"/>
        <c:majorUnit val="5"/>
        <c:majorTimeUnit val="years"/>
      </c:dateAx>
      <c:valAx>
        <c:axId val="367271920"/>
        <c:scaling>
          <c:orientation val="minMax"/>
          <c:max val="80000"/>
          <c:min val="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367273096"/>
        <c:crosses val="autoZero"/>
        <c:crossBetween val="midCat"/>
      </c:valAx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727816917622137E-2"/>
          <c:y val="2.9036863471650812E-2"/>
          <c:w val="0.77632189068471702"/>
          <c:h val="0.9199267998074635"/>
        </c:manualLayout>
      </c:layout>
      <c:areaChart>
        <c:grouping val="stacked"/>
        <c:varyColors val="0"/>
        <c:ser>
          <c:idx val="0"/>
          <c:order val="0"/>
          <c:tx>
            <c:strRef>
              <c:f>'Long-run - CAT'!$A$3</c:f>
              <c:strCache>
                <c:ptCount val="1"/>
                <c:pt idx="0">
                  <c:v>US</c:v>
                </c:pt>
              </c:strCache>
            </c:strRef>
          </c:tx>
          <c:cat>
            <c:numRef>
              <c:f>'Long-run - CAT'!$B$2:$AP$2</c:f>
              <c:numCache>
                <c:formatCode>yyyy</c:formatCode>
                <c:ptCount val="41"/>
                <c:pt idx="0">
                  <c:v>33043</c:v>
                </c:pt>
                <c:pt idx="1">
                  <c:v>33408</c:v>
                </c:pt>
                <c:pt idx="2">
                  <c:v>33774</c:v>
                </c:pt>
                <c:pt idx="3">
                  <c:v>34139</c:v>
                </c:pt>
                <c:pt idx="4">
                  <c:v>34504</c:v>
                </c:pt>
                <c:pt idx="5">
                  <c:v>34869</c:v>
                </c:pt>
                <c:pt idx="6">
                  <c:v>35235</c:v>
                </c:pt>
                <c:pt idx="7">
                  <c:v>35600</c:v>
                </c:pt>
                <c:pt idx="8">
                  <c:v>35965</c:v>
                </c:pt>
                <c:pt idx="9">
                  <c:v>36330</c:v>
                </c:pt>
                <c:pt idx="10">
                  <c:v>36696</c:v>
                </c:pt>
                <c:pt idx="11">
                  <c:v>37061</c:v>
                </c:pt>
                <c:pt idx="12">
                  <c:v>37426</c:v>
                </c:pt>
                <c:pt idx="13">
                  <c:v>37791</c:v>
                </c:pt>
                <c:pt idx="14">
                  <c:v>38157</c:v>
                </c:pt>
                <c:pt idx="15">
                  <c:v>38522</c:v>
                </c:pt>
                <c:pt idx="16">
                  <c:v>38887</c:v>
                </c:pt>
                <c:pt idx="17">
                  <c:v>39252</c:v>
                </c:pt>
                <c:pt idx="18">
                  <c:v>39618</c:v>
                </c:pt>
                <c:pt idx="19">
                  <c:v>39983</c:v>
                </c:pt>
                <c:pt idx="20">
                  <c:v>40348</c:v>
                </c:pt>
                <c:pt idx="21">
                  <c:v>40713</c:v>
                </c:pt>
                <c:pt idx="22">
                  <c:v>41079</c:v>
                </c:pt>
                <c:pt idx="23">
                  <c:v>41444</c:v>
                </c:pt>
                <c:pt idx="24">
                  <c:v>41809</c:v>
                </c:pt>
                <c:pt idx="25">
                  <c:v>42174</c:v>
                </c:pt>
                <c:pt idx="26">
                  <c:v>42540</c:v>
                </c:pt>
                <c:pt idx="27">
                  <c:v>42905</c:v>
                </c:pt>
                <c:pt idx="28">
                  <c:v>43270</c:v>
                </c:pt>
                <c:pt idx="29">
                  <c:v>43635</c:v>
                </c:pt>
                <c:pt idx="30">
                  <c:v>44001</c:v>
                </c:pt>
                <c:pt idx="31">
                  <c:v>44366</c:v>
                </c:pt>
                <c:pt idx="32">
                  <c:v>44731</c:v>
                </c:pt>
                <c:pt idx="33">
                  <c:v>45096</c:v>
                </c:pt>
                <c:pt idx="34">
                  <c:v>45462</c:v>
                </c:pt>
                <c:pt idx="35">
                  <c:v>45827</c:v>
                </c:pt>
                <c:pt idx="36">
                  <c:v>46192</c:v>
                </c:pt>
                <c:pt idx="37">
                  <c:v>46557</c:v>
                </c:pt>
                <c:pt idx="38">
                  <c:v>46923</c:v>
                </c:pt>
                <c:pt idx="39">
                  <c:v>47288</c:v>
                </c:pt>
                <c:pt idx="40">
                  <c:v>47653</c:v>
                </c:pt>
              </c:numCache>
            </c:numRef>
          </c:cat>
          <c:val>
            <c:numRef>
              <c:f>'Long-run - CAT'!$B$3:$AP$3</c:f>
              <c:numCache>
                <c:formatCode>General</c:formatCode>
                <c:ptCount val="41"/>
                <c:pt idx="0">
                  <c:v>5402.1243711526913</c:v>
                </c:pt>
                <c:pt idx="1">
                  <c:v>5389.3599214756514</c:v>
                </c:pt>
                <c:pt idx="2">
                  <c:v>5499.2219465723501</c:v>
                </c:pt>
                <c:pt idx="3">
                  <c:v>5662.0792822099911</c:v>
                </c:pt>
                <c:pt idx="4">
                  <c:v>5681.1248310289748</c:v>
                </c:pt>
                <c:pt idx="5">
                  <c:v>5809.1631178776406</c:v>
                </c:pt>
                <c:pt idx="6">
                  <c:v>6011.401415295426</c:v>
                </c:pt>
                <c:pt idx="7">
                  <c:v>6101.1836675006452</c:v>
                </c:pt>
                <c:pt idx="8">
                  <c:v>6159.8716488185382</c:v>
                </c:pt>
                <c:pt idx="9">
                  <c:v>6301.0691592598005</c:v>
                </c:pt>
                <c:pt idx="10">
                  <c:v>6414.8393361902554</c:v>
                </c:pt>
                <c:pt idx="11">
                  <c:v>6245.1271862562198</c:v>
                </c:pt>
                <c:pt idx="12">
                  <c:v>6155.9745745989831</c:v>
                </c:pt>
                <c:pt idx="13">
                  <c:v>6097.7687101610863</c:v>
                </c:pt>
                <c:pt idx="14">
                  <c:v>6198.5442857728749</c:v>
                </c:pt>
                <c:pt idx="15">
                  <c:v>6223.0639508305258</c:v>
                </c:pt>
                <c:pt idx="16">
                  <c:v>6147.9840340191668</c:v>
                </c:pt>
                <c:pt idx="17">
                  <c:v>6317.2917582231548</c:v>
                </c:pt>
                <c:pt idx="18">
                  <c:v>6137.07735784743</c:v>
                </c:pt>
                <c:pt idx="19">
                  <c:v>5701.2470039824602</c:v>
                </c:pt>
                <c:pt idx="20">
                  <c:v>5906.7341646485947</c:v>
                </c:pt>
                <c:pt idx="21">
                  <c:v>5772.6873489469554</c:v>
                </c:pt>
                <c:pt idx="22">
                  <c:v>5546.3038840728632</c:v>
                </c:pt>
                <c:pt idx="23">
                  <c:v>5498.6587834624224</c:v>
                </c:pt>
                <c:pt idx="24">
                  <c:v>5451.0136828519817</c:v>
                </c:pt>
                <c:pt idx="25">
                  <c:v>5403.3685822415409</c:v>
                </c:pt>
                <c:pt idx="26">
                  <c:v>5355.7234816311002</c:v>
                </c:pt>
                <c:pt idx="27">
                  <c:v>5308.0783810206594</c:v>
                </c:pt>
                <c:pt idx="28">
                  <c:v>5260.4332804102187</c:v>
                </c:pt>
                <c:pt idx="29">
                  <c:v>5212.7881797997779</c:v>
                </c:pt>
                <c:pt idx="30">
                  <c:v>5165.1430791893363</c:v>
                </c:pt>
                <c:pt idx="31">
                  <c:v>5053.1279280743865</c:v>
                </c:pt>
                <c:pt idx="32">
                  <c:v>4941.1127769594368</c:v>
                </c:pt>
                <c:pt idx="33">
                  <c:v>4829.0976258444871</c:v>
                </c:pt>
                <c:pt idx="34">
                  <c:v>4717.0824747295374</c:v>
                </c:pt>
                <c:pt idx="35">
                  <c:v>4605.0673236145894</c:v>
                </c:pt>
                <c:pt idx="36">
                  <c:v>4493.0521724996397</c:v>
                </c:pt>
                <c:pt idx="37">
                  <c:v>4381.03702138469</c:v>
                </c:pt>
                <c:pt idx="38">
                  <c:v>4269.0218702697402</c:v>
                </c:pt>
                <c:pt idx="39">
                  <c:v>4157.0067191547905</c:v>
                </c:pt>
                <c:pt idx="40">
                  <c:v>4044.9915680398412</c:v>
                </c:pt>
              </c:numCache>
            </c:numRef>
          </c:val>
        </c:ser>
        <c:ser>
          <c:idx val="1"/>
          <c:order val="1"/>
          <c:tx>
            <c:strRef>
              <c:f>'Long-run - CAT'!$A$4</c:f>
              <c:strCache>
                <c:ptCount val="1"/>
                <c:pt idx="0">
                  <c:v>EU (28)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cat>
            <c:numRef>
              <c:f>'Long-run - CAT'!$B$2:$AP$2</c:f>
              <c:numCache>
                <c:formatCode>yyyy</c:formatCode>
                <c:ptCount val="41"/>
                <c:pt idx="0">
                  <c:v>33043</c:v>
                </c:pt>
                <c:pt idx="1">
                  <c:v>33408</c:v>
                </c:pt>
                <c:pt idx="2">
                  <c:v>33774</c:v>
                </c:pt>
                <c:pt idx="3">
                  <c:v>34139</c:v>
                </c:pt>
                <c:pt idx="4">
                  <c:v>34504</c:v>
                </c:pt>
                <c:pt idx="5">
                  <c:v>34869</c:v>
                </c:pt>
                <c:pt idx="6">
                  <c:v>35235</c:v>
                </c:pt>
                <c:pt idx="7">
                  <c:v>35600</c:v>
                </c:pt>
                <c:pt idx="8">
                  <c:v>35965</c:v>
                </c:pt>
                <c:pt idx="9">
                  <c:v>36330</c:v>
                </c:pt>
                <c:pt idx="10">
                  <c:v>36696</c:v>
                </c:pt>
                <c:pt idx="11">
                  <c:v>37061</c:v>
                </c:pt>
                <c:pt idx="12">
                  <c:v>37426</c:v>
                </c:pt>
                <c:pt idx="13">
                  <c:v>37791</c:v>
                </c:pt>
                <c:pt idx="14">
                  <c:v>38157</c:v>
                </c:pt>
                <c:pt idx="15">
                  <c:v>38522</c:v>
                </c:pt>
                <c:pt idx="16">
                  <c:v>38887</c:v>
                </c:pt>
                <c:pt idx="17">
                  <c:v>39252</c:v>
                </c:pt>
                <c:pt idx="18">
                  <c:v>39618</c:v>
                </c:pt>
                <c:pt idx="19">
                  <c:v>39983</c:v>
                </c:pt>
                <c:pt idx="20">
                  <c:v>40348</c:v>
                </c:pt>
                <c:pt idx="21">
                  <c:v>40713</c:v>
                </c:pt>
                <c:pt idx="22">
                  <c:v>41079</c:v>
                </c:pt>
                <c:pt idx="23">
                  <c:v>41444</c:v>
                </c:pt>
                <c:pt idx="24">
                  <c:v>41809</c:v>
                </c:pt>
                <c:pt idx="25">
                  <c:v>42174</c:v>
                </c:pt>
                <c:pt idx="26">
                  <c:v>42540</c:v>
                </c:pt>
                <c:pt idx="27">
                  <c:v>42905</c:v>
                </c:pt>
                <c:pt idx="28">
                  <c:v>43270</c:v>
                </c:pt>
                <c:pt idx="29">
                  <c:v>43635</c:v>
                </c:pt>
                <c:pt idx="30">
                  <c:v>44001</c:v>
                </c:pt>
                <c:pt idx="31">
                  <c:v>44366</c:v>
                </c:pt>
                <c:pt idx="32">
                  <c:v>44731</c:v>
                </c:pt>
                <c:pt idx="33">
                  <c:v>45096</c:v>
                </c:pt>
                <c:pt idx="34">
                  <c:v>45462</c:v>
                </c:pt>
                <c:pt idx="35">
                  <c:v>45827</c:v>
                </c:pt>
                <c:pt idx="36">
                  <c:v>46192</c:v>
                </c:pt>
                <c:pt idx="37">
                  <c:v>46557</c:v>
                </c:pt>
                <c:pt idx="38">
                  <c:v>46923</c:v>
                </c:pt>
                <c:pt idx="39">
                  <c:v>47288</c:v>
                </c:pt>
                <c:pt idx="40">
                  <c:v>47653</c:v>
                </c:pt>
              </c:numCache>
            </c:numRef>
          </c:cat>
          <c:val>
            <c:numRef>
              <c:f>'Long-run - CAT'!$B$4:$AP$4</c:f>
              <c:numCache>
                <c:formatCode>General</c:formatCode>
                <c:ptCount val="41"/>
                <c:pt idx="0">
                  <c:v>5367.9400376121193</c:v>
                </c:pt>
                <c:pt idx="1">
                  <c:v>5222.9284165539966</c:v>
                </c:pt>
                <c:pt idx="2">
                  <c:v>5062.3369810354279</c:v>
                </c:pt>
                <c:pt idx="3">
                  <c:v>4960.0926371211754</c:v>
                </c:pt>
                <c:pt idx="4">
                  <c:v>4930.9492918778715</c:v>
                </c:pt>
                <c:pt idx="5">
                  <c:v>4962.6044979362714</c:v>
                </c:pt>
                <c:pt idx="6">
                  <c:v>5049.3382187291891</c:v>
                </c:pt>
                <c:pt idx="7">
                  <c:v>4956.2221386914462</c:v>
                </c:pt>
                <c:pt idx="8">
                  <c:v>4906.2140292840904</c:v>
                </c:pt>
                <c:pt idx="9">
                  <c:v>4774.4593207336575</c:v>
                </c:pt>
                <c:pt idx="10">
                  <c:v>4819.2446162518381</c:v>
                </c:pt>
                <c:pt idx="11">
                  <c:v>4849.484627410593</c:v>
                </c:pt>
                <c:pt idx="12">
                  <c:v>4842.6762674234333</c:v>
                </c:pt>
                <c:pt idx="13">
                  <c:v>4942.3830744342513</c:v>
                </c:pt>
                <c:pt idx="14">
                  <c:v>4915.958034042962</c:v>
                </c:pt>
                <c:pt idx="15">
                  <c:v>4874.0856586510472</c:v>
                </c:pt>
                <c:pt idx="16">
                  <c:v>4840.3880605527029</c:v>
                </c:pt>
                <c:pt idx="17">
                  <c:v>4850.2432560066682</c:v>
                </c:pt>
                <c:pt idx="18">
                  <c:v>4678.5047285098808</c:v>
                </c:pt>
                <c:pt idx="19">
                  <c:v>4308.9247293515045</c:v>
                </c:pt>
                <c:pt idx="20">
                  <c:v>4439.3849098387846</c:v>
                </c:pt>
                <c:pt idx="21">
                  <c:v>4291.7880704195768</c:v>
                </c:pt>
                <c:pt idx="22">
                  <c:v>4240.6712710294605</c:v>
                </c:pt>
                <c:pt idx="23">
                  <c:v>4247.3813659119896</c:v>
                </c:pt>
                <c:pt idx="24">
                  <c:v>4254.0914607945188</c:v>
                </c:pt>
                <c:pt idx="25">
                  <c:v>4260.8015556770479</c:v>
                </c:pt>
                <c:pt idx="26">
                  <c:v>4267.511650559577</c:v>
                </c:pt>
                <c:pt idx="27">
                  <c:v>4274.2217454421061</c:v>
                </c:pt>
                <c:pt idx="28">
                  <c:v>4280.9318403246352</c:v>
                </c:pt>
                <c:pt idx="29">
                  <c:v>4287.6419352071644</c:v>
                </c:pt>
                <c:pt idx="30">
                  <c:v>4294.3520300896953</c:v>
                </c:pt>
                <c:pt idx="31">
                  <c:v>4186.9932293374532</c:v>
                </c:pt>
                <c:pt idx="32">
                  <c:v>4079.634428585211</c:v>
                </c:pt>
                <c:pt idx="33">
                  <c:v>3972.2756278329689</c:v>
                </c:pt>
                <c:pt idx="34">
                  <c:v>3864.9168270807268</c:v>
                </c:pt>
                <c:pt idx="35">
                  <c:v>3757.5580263284846</c:v>
                </c:pt>
                <c:pt idx="36">
                  <c:v>3650.1992255762425</c:v>
                </c:pt>
                <c:pt idx="37">
                  <c:v>3542.8404248240004</c:v>
                </c:pt>
                <c:pt idx="38">
                  <c:v>3435.4816240717582</c:v>
                </c:pt>
                <c:pt idx="39">
                  <c:v>3328.1228233195161</c:v>
                </c:pt>
                <c:pt idx="40">
                  <c:v>3220.7640225672717</c:v>
                </c:pt>
              </c:numCache>
            </c:numRef>
          </c:val>
        </c:ser>
        <c:ser>
          <c:idx val="5"/>
          <c:order val="2"/>
          <c:tx>
            <c:strRef>
              <c:f>'Long-run - CAT'!$A$8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chemeClr val="accent2"/>
            </a:solidFill>
          </c:spPr>
          <c:cat>
            <c:numRef>
              <c:f>'Long-run - CAT'!$B$2:$AP$2</c:f>
              <c:numCache>
                <c:formatCode>yyyy</c:formatCode>
                <c:ptCount val="41"/>
                <c:pt idx="0">
                  <c:v>33043</c:v>
                </c:pt>
                <c:pt idx="1">
                  <c:v>33408</c:v>
                </c:pt>
                <c:pt idx="2">
                  <c:v>33774</c:v>
                </c:pt>
                <c:pt idx="3">
                  <c:v>34139</c:v>
                </c:pt>
                <c:pt idx="4">
                  <c:v>34504</c:v>
                </c:pt>
                <c:pt idx="5">
                  <c:v>34869</c:v>
                </c:pt>
                <c:pt idx="6">
                  <c:v>35235</c:v>
                </c:pt>
                <c:pt idx="7">
                  <c:v>35600</c:v>
                </c:pt>
                <c:pt idx="8">
                  <c:v>35965</c:v>
                </c:pt>
                <c:pt idx="9">
                  <c:v>36330</c:v>
                </c:pt>
                <c:pt idx="10">
                  <c:v>36696</c:v>
                </c:pt>
                <c:pt idx="11">
                  <c:v>37061</c:v>
                </c:pt>
                <c:pt idx="12">
                  <c:v>37426</c:v>
                </c:pt>
                <c:pt idx="13">
                  <c:v>37791</c:v>
                </c:pt>
                <c:pt idx="14">
                  <c:v>38157</c:v>
                </c:pt>
                <c:pt idx="15">
                  <c:v>38522</c:v>
                </c:pt>
                <c:pt idx="16">
                  <c:v>38887</c:v>
                </c:pt>
                <c:pt idx="17">
                  <c:v>39252</c:v>
                </c:pt>
                <c:pt idx="18">
                  <c:v>39618</c:v>
                </c:pt>
                <c:pt idx="19">
                  <c:v>39983</c:v>
                </c:pt>
                <c:pt idx="20">
                  <c:v>40348</c:v>
                </c:pt>
                <c:pt idx="21">
                  <c:v>40713</c:v>
                </c:pt>
                <c:pt idx="22">
                  <c:v>41079</c:v>
                </c:pt>
                <c:pt idx="23">
                  <c:v>41444</c:v>
                </c:pt>
                <c:pt idx="24">
                  <c:v>41809</c:v>
                </c:pt>
                <c:pt idx="25">
                  <c:v>42174</c:v>
                </c:pt>
                <c:pt idx="26">
                  <c:v>42540</c:v>
                </c:pt>
                <c:pt idx="27">
                  <c:v>42905</c:v>
                </c:pt>
                <c:pt idx="28">
                  <c:v>43270</c:v>
                </c:pt>
                <c:pt idx="29">
                  <c:v>43635</c:v>
                </c:pt>
                <c:pt idx="30">
                  <c:v>44001</c:v>
                </c:pt>
                <c:pt idx="31">
                  <c:v>44366</c:v>
                </c:pt>
                <c:pt idx="32">
                  <c:v>44731</c:v>
                </c:pt>
                <c:pt idx="33">
                  <c:v>45096</c:v>
                </c:pt>
                <c:pt idx="34">
                  <c:v>45462</c:v>
                </c:pt>
                <c:pt idx="35">
                  <c:v>45827</c:v>
                </c:pt>
                <c:pt idx="36">
                  <c:v>46192</c:v>
                </c:pt>
                <c:pt idx="37">
                  <c:v>46557</c:v>
                </c:pt>
                <c:pt idx="38">
                  <c:v>46923</c:v>
                </c:pt>
                <c:pt idx="39">
                  <c:v>47288</c:v>
                </c:pt>
                <c:pt idx="40">
                  <c:v>47653</c:v>
                </c:pt>
              </c:numCache>
            </c:numRef>
          </c:cat>
          <c:val>
            <c:numRef>
              <c:f>'Long-run - CAT'!$B$8:$AP$8</c:f>
              <c:numCache>
                <c:formatCode>General</c:formatCode>
                <c:ptCount val="41"/>
                <c:pt idx="0">
                  <c:v>3218.4454000000001</c:v>
                </c:pt>
                <c:pt idx="1">
                  <c:v>3158.9492</c:v>
                </c:pt>
                <c:pt idx="2">
                  <c:v>3306.6532000000002</c:v>
                </c:pt>
                <c:pt idx="3">
                  <c:v>3525.6052</c:v>
                </c:pt>
                <c:pt idx="4">
                  <c:v>3691.7186000000002</c:v>
                </c:pt>
                <c:pt idx="5">
                  <c:v>4019.3234000000002</c:v>
                </c:pt>
                <c:pt idx="6">
                  <c:v>4116.7485999999999</c:v>
                </c:pt>
                <c:pt idx="7">
                  <c:v>4083.4349999999999</c:v>
                </c:pt>
                <c:pt idx="8">
                  <c:v>4170.6184000000003</c:v>
                </c:pt>
                <c:pt idx="9">
                  <c:v>4102.9656999999997</c:v>
                </c:pt>
                <c:pt idx="10">
                  <c:v>4371.0546000000004</c:v>
                </c:pt>
                <c:pt idx="11">
                  <c:v>4504.5208000000002</c:v>
                </c:pt>
                <c:pt idx="12">
                  <c:v>4834.8575000000001</c:v>
                </c:pt>
                <c:pt idx="13">
                  <c:v>5520.3753999999999</c:v>
                </c:pt>
                <c:pt idx="14">
                  <c:v>6288.6606000000002</c:v>
                </c:pt>
                <c:pt idx="15">
                  <c:v>6974.0536000000002</c:v>
                </c:pt>
                <c:pt idx="16">
                  <c:v>7691.8338999999996</c:v>
                </c:pt>
                <c:pt idx="17">
                  <c:v>8185.0744999999997</c:v>
                </c:pt>
                <c:pt idx="18">
                  <c:v>8455.1203999999998</c:v>
                </c:pt>
                <c:pt idx="19">
                  <c:v>8939.8320999999996</c:v>
                </c:pt>
                <c:pt idx="20">
                  <c:v>9473.0467000000008</c:v>
                </c:pt>
                <c:pt idx="21">
                  <c:v>10304.1273</c:v>
                </c:pt>
                <c:pt idx="22">
                  <c:v>10684.286599999999</c:v>
                </c:pt>
                <c:pt idx="23">
                  <c:v>10931.578732936938</c:v>
                </c:pt>
                <c:pt idx="24">
                  <c:v>11178.870865873876</c:v>
                </c:pt>
                <c:pt idx="25">
                  <c:v>11426.162998810814</c:v>
                </c:pt>
                <c:pt idx="26">
                  <c:v>11673.455131747753</c:v>
                </c:pt>
                <c:pt idx="27">
                  <c:v>11920.747264684691</c:v>
                </c:pt>
                <c:pt idx="28">
                  <c:v>12168.039397621629</c:v>
                </c:pt>
                <c:pt idx="29">
                  <c:v>12415.331530558567</c:v>
                </c:pt>
                <c:pt idx="30">
                  <c:v>12662.623663495508</c:v>
                </c:pt>
                <c:pt idx="31">
                  <c:v>12764.359785241368</c:v>
                </c:pt>
                <c:pt idx="32">
                  <c:v>12866.095906987228</c:v>
                </c:pt>
                <c:pt idx="33">
                  <c:v>12967.832028733088</c:v>
                </c:pt>
                <c:pt idx="34">
                  <c:v>13069.568150478948</c:v>
                </c:pt>
                <c:pt idx="35">
                  <c:v>13171.304272224808</c:v>
                </c:pt>
                <c:pt idx="36">
                  <c:v>13273.040393970668</c:v>
                </c:pt>
                <c:pt idx="37">
                  <c:v>13374.776515716529</c:v>
                </c:pt>
                <c:pt idx="38">
                  <c:v>13476.512637462389</c:v>
                </c:pt>
                <c:pt idx="39">
                  <c:v>13578.248759208249</c:v>
                </c:pt>
                <c:pt idx="40">
                  <c:v>13679.984880954102</c:v>
                </c:pt>
              </c:numCache>
            </c:numRef>
          </c:val>
        </c:ser>
        <c:ser>
          <c:idx val="6"/>
          <c:order val="3"/>
          <c:tx>
            <c:strRef>
              <c:f>'Long-run - CAT'!$A$9</c:f>
              <c:strCache>
                <c:ptCount val="1"/>
                <c:pt idx="0">
                  <c:v>India</c:v>
                </c:pt>
              </c:strCache>
            </c:strRef>
          </c:tx>
          <c:cat>
            <c:numRef>
              <c:f>'Long-run - CAT'!$B$2:$AP$2</c:f>
              <c:numCache>
                <c:formatCode>yyyy</c:formatCode>
                <c:ptCount val="41"/>
                <c:pt idx="0">
                  <c:v>33043</c:v>
                </c:pt>
                <c:pt idx="1">
                  <c:v>33408</c:v>
                </c:pt>
                <c:pt idx="2">
                  <c:v>33774</c:v>
                </c:pt>
                <c:pt idx="3">
                  <c:v>34139</c:v>
                </c:pt>
                <c:pt idx="4">
                  <c:v>34504</c:v>
                </c:pt>
                <c:pt idx="5">
                  <c:v>34869</c:v>
                </c:pt>
                <c:pt idx="6">
                  <c:v>35235</c:v>
                </c:pt>
                <c:pt idx="7">
                  <c:v>35600</c:v>
                </c:pt>
                <c:pt idx="8">
                  <c:v>35965</c:v>
                </c:pt>
                <c:pt idx="9">
                  <c:v>36330</c:v>
                </c:pt>
                <c:pt idx="10">
                  <c:v>36696</c:v>
                </c:pt>
                <c:pt idx="11">
                  <c:v>37061</c:v>
                </c:pt>
                <c:pt idx="12">
                  <c:v>37426</c:v>
                </c:pt>
                <c:pt idx="13">
                  <c:v>37791</c:v>
                </c:pt>
                <c:pt idx="14">
                  <c:v>38157</c:v>
                </c:pt>
                <c:pt idx="15">
                  <c:v>38522</c:v>
                </c:pt>
                <c:pt idx="16">
                  <c:v>38887</c:v>
                </c:pt>
                <c:pt idx="17">
                  <c:v>39252</c:v>
                </c:pt>
                <c:pt idx="18">
                  <c:v>39618</c:v>
                </c:pt>
                <c:pt idx="19">
                  <c:v>39983</c:v>
                </c:pt>
                <c:pt idx="20">
                  <c:v>40348</c:v>
                </c:pt>
                <c:pt idx="21">
                  <c:v>40713</c:v>
                </c:pt>
                <c:pt idx="22">
                  <c:v>41079</c:v>
                </c:pt>
                <c:pt idx="23">
                  <c:v>41444</c:v>
                </c:pt>
                <c:pt idx="24">
                  <c:v>41809</c:v>
                </c:pt>
                <c:pt idx="25">
                  <c:v>42174</c:v>
                </c:pt>
                <c:pt idx="26">
                  <c:v>42540</c:v>
                </c:pt>
                <c:pt idx="27">
                  <c:v>42905</c:v>
                </c:pt>
                <c:pt idx="28">
                  <c:v>43270</c:v>
                </c:pt>
                <c:pt idx="29">
                  <c:v>43635</c:v>
                </c:pt>
                <c:pt idx="30">
                  <c:v>44001</c:v>
                </c:pt>
                <c:pt idx="31">
                  <c:v>44366</c:v>
                </c:pt>
                <c:pt idx="32">
                  <c:v>44731</c:v>
                </c:pt>
                <c:pt idx="33">
                  <c:v>45096</c:v>
                </c:pt>
                <c:pt idx="34">
                  <c:v>45462</c:v>
                </c:pt>
                <c:pt idx="35">
                  <c:v>45827</c:v>
                </c:pt>
                <c:pt idx="36">
                  <c:v>46192</c:v>
                </c:pt>
                <c:pt idx="37">
                  <c:v>46557</c:v>
                </c:pt>
                <c:pt idx="38">
                  <c:v>46923</c:v>
                </c:pt>
                <c:pt idx="39">
                  <c:v>47288</c:v>
                </c:pt>
                <c:pt idx="40">
                  <c:v>47653</c:v>
                </c:pt>
              </c:numCache>
            </c:numRef>
          </c:cat>
          <c:val>
            <c:numRef>
              <c:f>'Long-run - CAT'!$B$9:$AP$9</c:f>
              <c:numCache>
                <c:formatCode>General</c:formatCode>
                <c:ptCount val="41"/>
                <c:pt idx="0">
                  <c:v>1212.0206000000001</c:v>
                </c:pt>
                <c:pt idx="1">
                  <c:v>1248.4708000000001</c:v>
                </c:pt>
                <c:pt idx="2">
                  <c:v>1287.5429999999999</c:v>
                </c:pt>
                <c:pt idx="3">
                  <c:v>1319.9309000000001</c:v>
                </c:pt>
                <c:pt idx="4">
                  <c:v>1370.3744999999999</c:v>
                </c:pt>
                <c:pt idx="5">
                  <c:v>1440.3969</c:v>
                </c:pt>
                <c:pt idx="6">
                  <c:v>1500.1388999999999</c:v>
                </c:pt>
                <c:pt idx="7">
                  <c:v>1558.4485</c:v>
                </c:pt>
                <c:pt idx="8">
                  <c:v>1588.8671999999999</c:v>
                </c:pt>
                <c:pt idx="9">
                  <c:v>1669.6414</c:v>
                </c:pt>
                <c:pt idx="10">
                  <c:v>1720.1890000000001</c:v>
                </c:pt>
                <c:pt idx="11">
                  <c:v>1638.9129</c:v>
                </c:pt>
                <c:pt idx="12">
                  <c:v>1668.8913</c:v>
                </c:pt>
                <c:pt idx="13">
                  <c:v>1720.3214</c:v>
                </c:pt>
                <c:pt idx="14">
                  <c:v>1823.3122000000001</c:v>
                </c:pt>
                <c:pt idx="15">
                  <c:v>1914.4580000000001</c:v>
                </c:pt>
                <c:pt idx="16">
                  <c:v>2076.4748</c:v>
                </c:pt>
                <c:pt idx="17">
                  <c:v>2224.1963000000001</c:v>
                </c:pt>
                <c:pt idx="18">
                  <c:v>2328.8593999999998</c:v>
                </c:pt>
                <c:pt idx="19">
                  <c:v>2542.0407</c:v>
                </c:pt>
                <c:pt idx="20">
                  <c:v>2647.9268000000002</c:v>
                </c:pt>
                <c:pt idx="21">
                  <c:v>2755.7485999999999</c:v>
                </c:pt>
                <c:pt idx="22">
                  <c:v>2887.0839000000001</c:v>
                </c:pt>
                <c:pt idx="23">
                  <c:v>3025.4248092104467</c:v>
                </c:pt>
                <c:pt idx="24">
                  <c:v>3163.7657184208933</c:v>
                </c:pt>
                <c:pt idx="25">
                  <c:v>3302.10662763134</c:v>
                </c:pt>
                <c:pt idx="26">
                  <c:v>3440.4475368417866</c:v>
                </c:pt>
                <c:pt idx="27">
                  <c:v>3578.7884460522332</c:v>
                </c:pt>
                <c:pt idx="28">
                  <c:v>3717.1293552626798</c:v>
                </c:pt>
                <c:pt idx="29">
                  <c:v>3855.4702644731265</c:v>
                </c:pt>
                <c:pt idx="30">
                  <c:v>3993.8111736835717</c:v>
                </c:pt>
                <c:pt idx="31">
                  <c:v>4183.5310234630097</c:v>
                </c:pt>
                <c:pt idx="32">
                  <c:v>4373.2508732424476</c:v>
                </c:pt>
                <c:pt idx="33">
                  <c:v>4562.9707230218855</c:v>
                </c:pt>
                <c:pt idx="34">
                  <c:v>4752.6905728013235</c:v>
                </c:pt>
                <c:pt idx="35">
                  <c:v>4942.4104225807614</c:v>
                </c:pt>
                <c:pt idx="36">
                  <c:v>5132.1302723601993</c:v>
                </c:pt>
                <c:pt idx="37">
                  <c:v>5321.8501221396373</c:v>
                </c:pt>
                <c:pt idx="38">
                  <c:v>5511.5699719190752</c:v>
                </c:pt>
                <c:pt idx="39">
                  <c:v>5701.2898216985132</c:v>
                </c:pt>
                <c:pt idx="40">
                  <c:v>5891.0096714779493</c:v>
                </c:pt>
              </c:numCache>
            </c:numRef>
          </c:val>
        </c:ser>
        <c:ser>
          <c:idx val="13"/>
          <c:order val="4"/>
          <c:tx>
            <c:strRef>
              <c:f>'Long-run - CAT'!$A$20</c:f>
              <c:strCache>
                <c:ptCount val="1"/>
                <c:pt idx="0">
                  <c:v>ROW</c:v>
                </c:pt>
              </c:strCache>
            </c:strRef>
          </c:tx>
          <c:cat>
            <c:numRef>
              <c:f>'Long-run - CAT'!$B$2:$AP$2</c:f>
              <c:numCache>
                <c:formatCode>yyyy</c:formatCode>
                <c:ptCount val="41"/>
                <c:pt idx="0">
                  <c:v>33043</c:v>
                </c:pt>
                <c:pt idx="1">
                  <c:v>33408</c:v>
                </c:pt>
                <c:pt idx="2">
                  <c:v>33774</c:v>
                </c:pt>
                <c:pt idx="3">
                  <c:v>34139</c:v>
                </c:pt>
                <c:pt idx="4">
                  <c:v>34504</c:v>
                </c:pt>
                <c:pt idx="5">
                  <c:v>34869</c:v>
                </c:pt>
                <c:pt idx="6">
                  <c:v>35235</c:v>
                </c:pt>
                <c:pt idx="7">
                  <c:v>35600</c:v>
                </c:pt>
                <c:pt idx="8">
                  <c:v>35965</c:v>
                </c:pt>
                <c:pt idx="9">
                  <c:v>36330</c:v>
                </c:pt>
                <c:pt idx="10">
                  <c:v>36696</c:v>
                </c:pt>
                <c:pt idx="11">
                  <c:v>37061</c:v>
                </c:pt>
                <c:pt idx="12">
                  <c:v>37426</c:v>
                </c:pt>
                <c:pt idx="13">
                  <c:v>37791</c:v>
                </c:pt>
                <c:pt idx="14">
                  <c:v>38157</c:v>
                </c:pt>
                <c:pt idx="15">
                  <c:v>38522</c:v>
                </c:pt>
                <c:pt idx="16">
                  <c:v>38887</c:v>
                </c:pt>
                <c:pt idx="17">
                  <c:v>39252</c:v>
                </c:pt>
                <c:pt idx="18">
                  <c:v>39618</c:v>
                </c:pt>
                <c:pt idx="19">
                  <c:v>39983</c:v>
                </c:pt>
                <c:pt idx="20">
                  <c:v>40348</c:v>
                </c:pt>
                <c:pt idx="21">
                  <c:v>40713</c:v>
                </c:pt>
                <c:pt idx="22">
                  <c:v>41079</c:v>
                </c:pt>
                <c:pt idx="23">
                  <c:v>41444</c:v>
                </c:pt>
                <c:pt idx="24">
                  <c:v>41809</c:v>
                </c:pt>
                <c:pt idx="25">
                  <c:v>42174</c:v>
                </c:pt>
                <c:pt idx="26">
                  <c:v>42540</c:v>
                </c:pt>
                <c:pt idx="27">
                  <c:v>42905</c:v>
                </c:pt>
                <c:pt idx="28">
                  <c:v>43270</c:v>
                </c:pt>
                <c:pt idx="29">
                  <c:v>43635</c:v>
                </c:pt>
                <c:pt idx="30">
                  <c:v>44001</c:v>
                </c:pt>
                <c:pt idx="31">
                  <c:v>44366</c:v>
                </c:pt>
                <c:pt idx="32">
                  <c:v>44731</c:v>
                </c:pt>
                <c:pt idx="33">
                  <c:v>45096</c:v>
                </c:pt>
                <c:pt idx="34">
                  <c:v>45462</c:v>
                </c:pt>
                <c:pt idx="35">
                  <c:v>45827</c:v>
                </c:pt>
                <c:pt idx="36">
                  <c:v>46192</c:v>
                </c:pt>
                <c:pt idx="37">
                  <c:v>46557</c:v>
                </c:pt>
                <c:pt idx="38">
                  <c:v>46923</c:v>
                </c:pt>
                <c:pt idx="39">
                  <c:v>47288</c:v>
                </c:pt>
                <c:pt idx="40">
                  <c:v>47653</c:v>
                </c:pt>
              </c:numCache>
            </c:numRef>
          </c:cat>
          <c:val>
            <c:numRef>
              <c:f>'Long-run - CAT'!$B$20:$AP$20</c:f>
              <c:numCache>
                <c:formatCode>0.00</c:formatCode>
                <c:ptCount val="41"/>
                <c:pt idx="0">
                  <c:v>20387.66802842055</c:v>
                </c:pt>
                <c:pt idx="1">
                  <c:v>20947.8618434163</c:v>
                </c:pt>
                <c:pt idx="2">
                  <c:v>20022.75511342183</c:v>
                </c:pt>
                <c:pt idx="3">
                  <c:v>20011.35264493827</c:v>
                </c:pt>
                <c:pt idx="4">
                  <c:v>19945.117433675656</c:v>
                </c:pt>
                <c:pt idx="5">
                  <c:v>20091.780961905726</c:v>
                </c:pt>
                <c:pt idx="6">
                  <c:v>20373.646874978724</c:v>
                </c:pt>
                <c:pt idx="7">
                  <c:v>20558.459564012526</c:v>
                </c:pt>
                <c:pt idx="8">
                  <c:v>20672.830249178209</c:v>
                </c:pt>
                <c:pt idx="9">
                  <c:v>20925.375767081056</c:v>
                </c:pt>
                <c:pt idx="10">
                  <c:v>21712.490928552765</c:v>
                </c:pt>
                <c:pt idx="11">
                  <c:v>21932.337339637383</c:v>
                </c:pt>
                <c:pt idx="12">
                  <c:v>22289.030309623904</c:v>
                </c:pt>
                <c:pt idx="13">
                  <c:v>22893.651549008449</c:v>
                </c:pt>
                <c:pt idx="14">
                  <c:v>23387.327328855379</c:v>
                </c:pt>
                <c:pt idx="15">
                  <c:v>23676.532246494462</c:v>
                </c:pt>
                <c:pt idx="16">
                  <c:v>24052.383893276321</c:v>
                </c:pt>
                <c:pt idx="17">
                  <c:v>24259.97344511974</c:v>
                </c:pt>
                <c:pt idx="18">
                  <c:v>24479.240929602631</c:v>
                </c:pt>
                <c:pt idx="19">
                  <c:v>24131.331225489288</c:v>
                </c:pt>
                <c:pt idx="20">
                  <c:v>24818.303717496863</c:v>
                </c:pt>
                <c:pt idx="21">
                  <c:v>25046.058367747322</c:v>
                </c:pt>
                <c:pt idx="22">
                  <c:v>25029.934749931937</c:v>
                </c:pt>
                <c:pt idx="23">
                  <c:v>25320.657500831458</c:v>
                </c:pt>
                <c:pt idx="24">
                  <c:v>25595.07356784496</c:v>
                </c:pt>
                <c:pt idx="25">
                  <c:v>25869.489634858459</c:v>
                </c:pt>
                <c:pt idx="26">
                  <c:v>26143.905701871969</c:v>
                </c:pt>
                <c:pt idx="27">
                  <c:v>26418.32176888546</c:v>
                </c:pt>
                <c:pt idx="28">
                  <c:v>26692.737835898963</c:v>
                </c:pt>
                <c:pt idx="29">
                  <c:v>26967.153902912465</c:v>
                </c:pt>
                <c:pt idx="30">
                  <c:v>27241.56996992596</c:v>
                </c:pt>
                <c:pt idx="31">
                  <c:v>27316.087748698294</c:v>
                </c:pt>
                <c:pt idx="32">
                  <c:v>27390.60552747062</c:v>
                </c:pt>
                <c:pt idx="33">
                  <c:v>27465.123306242946</c:v>
                </c:pt>
                <c:pt idx="34">
                  <c:v>27539.641085015275</c:v>
                </c:pt>
                <c:pt idx="35">
                  <c:v>27614.158863787612</c:v>
                </c:pt>
                <c:pt idx="36">
                  <c:v>27691.756826753233</c:v>
                </c:pt>
                <c:pt idx="37">
                  <c:v>27764.950510128212</c:v>
                </c:pt>
                <c:pt idx="38">
                  <c:v>27838.144193503187</c:v>
                </c:pt>
                <c:pt idx="39">
                  <c:v>27911.337876878159</c:v>
                </c:pt>
                <c:pt idx="40">
                  <c:v>28002.148678615726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7275056"/>
        <c:axId val="367274664"/>
      </c:areaChart>
      <c:lineChart>
        <c:grouping val="standard"/>
        <c:varyColors val="0"/>
        <c:ser>
          <c:idx val="2"/>
          <c:order val="5"/>
          <c:tx>
            <c:strRef>
              <c:f>'Long-run - CAT'!$A$24</c:f>
              <c:strCache>
                <c:ptCount val="1"/>
                <c:pt idx="0">
                  <c:v>BAU</c:v>
                </c:pt>
              </c:strCache>
            </c:strRef>
          </c:tx>
          <c:spPr>
            <a:ln>
              <a:solidFill>
                <a:srgbClr val="C00000"/>
              </a:solidFill>
              <a:prstDash val="dash"/>
            </a:ln>
          </c:spPr>
          <c:marker>
            <c:symbol val="none"/>
          </c:marker>
          <c:cat>
            <c:numRef>
              <c:f>'Long-run - CAT'!$B$2:$AP$2</c:f>
              <c:numCache>
                <c:formatCode>yyyy</c:formatCode>
                <c:ptCount val="41"/>
                <c:pt idx="0">
                  <c:v>33043</c:v>
                </c:pt>
                <c:pt idx="1">
                  <c:v>33408</c:v>
                </c:pt>
                <c:pt idx="2">
                  <c:v>33774</c:v>
                </c:pt>
                <c:pt idx="3">
                  <c:v>34139</c:v>
                </c:pt>
                <c:pt idx="4">
                  <c:v>34504</c:v>
                </c:pt>
                <c:pt idx="5">
                  <c:v>34869</c:v>
                </c:pt>
                <c:pt idx="6">
                  <c:v>35235</c:v>
                </c:pt>
                <c:pt idx="7">
                  <c:v>35600</c:v>
                </c:pt>
                <c:pt idx="8">
                  <c:v>35965</c:v>
                </c:pt>
                <c:pt idx="9">
                  <c:v>36330</c:v>
                </c:pt>
                <c:pt idx="10">
                  <c:v>36696</c:v>
                </c:pt>
                <c:pt idx="11">
                  <c:v>37061</c:v>
                </c:pt>
                <c:pt idx="12">
                  <c:v>37426</c:v>
                </c:pt>
                <c:pt idx="13">
                  <c:v>37791</c:v>
                </c:pt>
                <c:pt idx="14">
                  <c:v>38157</c:v>
                </c:pt>
                <c:pt idx="15">
                  <c:v>38522</c:v>
                </c:pt>
                <c:pt idx="16">
                  <c:v>38887</c:v>
                </c:pt>
                <c:pt idx="17">
                  <c:v>39252</c:v>
                </c:pt>
                <c:pt idx="18">
                  <c:v>39618</c:v>
                </c:pt>
                <c:pt idx="19">
                  <c:v>39983</c:v>
                </c:pt>
                <c:pt idx="20">
                  <c:v>40348</c:v>
                </c:pt>
                <c:pt idx="21">
                  <c:v>40713</c:v>
                </c:pt>
                <c:pt idx="22">
                  <c:v>41079</c:v>
                </c:pt>
                <c:pt idx="23">
                  <c:v>41444</c:v>
                </c:pt>
                <c:pt idx="24">
                  <c:v>41809</c:v>
                </c:pt>
                <c:pt idx="25">
                  <c:v>42174</c:v>
                </c:pt>
                <c:pt idx="26">
                  <c:v>42540</c:v>
                </c:pt>
                <c:pt idx="27">
                  <c:v>42905</c:v>
                </c:pt>
                <c:pt idx="28">
                  <c:v>43270</c:v>
                </c:pt>
                <c:pt idx="29">
                  <c:v>43635</c:v>
                </c:pt>
                <c:pt idx="30">
                  <c:v>44001</c:v>
                </c:pt>
                <c:pt idx="31">
                  <c:v>44366</c:v>
                </c:pt>
                <c:pt idx="32">
                  <c:v>44731</c:v>
                </c:pt>
                <c:pt idx="33">
                  <c:v>45096</c:v>
                </c:pt>
                <c:pt idx="34">
                  <c:v>45462</c:v>
                </c:pt>
                <c:pt idx="35">
                  <c:v>45827</c:v>
                </c:pt>
                <c:pt idx="36">
                  <c:v>46192</c:v>
                </c:pt>
                <c:pt idx="37">
                  <c:v>46557</c:v>
                </c:pt>
                <c:pt idx="38">
                  <c:v>46923</c:v>
                </c:pt>
                <c:pt idx="39">
                  <c:v>47288</c:v>
                </c:pt>
                <c:pt idx="40">
                  <c:v>47653</c:v>
                </c:pt>
              </c:numCache>
            </c:numRef>
          </c:cat>
          <c:val>
            <c:numRef>
              <c:f>'Long-run - CAT'!$B$24:$AP$24</c:f>
              <c:numCache>
                <c:formatCode>0.00</c:formatCode>
                <c:ptCount val="41"/>
                <c:pt idx="0">
                  <c:v>35588.198437185361</c:v>
                </c:pt>
                <c:pt idx="1">
                  <c:v>35967.570181445946</c:v>
                </c:pt>
                <c:pt idx="2">
                  <c:v>35178.510241029609</c:v>
                </c:pt>
                <c:pt idx="3">
                  <c:v>35479.060664269433</c:v>
                </c:pt>
                <c:pt idx="4">
                  <c:v>35619.284656582502</c:v>
                </c:pt>
                <c:pt idx="5">
                  <c:v>36323.268877719638</c:v>
                </c:pt>
                <c:pt idx="6">
                  <c:v>37051.27400900334</c:v>
                </c:pt>
                <c:pt idx="7">
                  <c:v>37257.748870204618</c:v>
                </c:pt>
                <c:pt idx="8">
                  <c:v>37498.401527280839</c:v>
                </c:pt>
                <c:pt idx="9">
                  <c:v>37773.511347074513</c:v>
                </c:pt>
                <c:pt idx="10">
                  <c:v>39037.818480994858</c:v>
                </c:pt>
                <c:pt idx="11">
                  <c:v>39170.382853304196</c:v>
                </c:pt>
                <c:pt idx="12">
                  <c:v>39791.429951646322</c:v>
                </c:pt>
                <c:pt idx="13">
                  <c:v>41174.500133603789</c:v>
                </c:pt>
                <c:pt idx="14">
                  <c:v>42613.802448671217</c:v>
                </c:pt>
                <c:pt idx="15">
                  <c:v>43662.193455976034</c:v>
                </c:pt>
                <c:pt idx="16">
                  <c:v>44809.064687848193</c:v>
                </c:pt>
                <c:pt idx="17">
                  <c:v>45836.779259349561</c:v>
                </c:pt>
                <c:pt idx="18">
                  <c:v>46078.802815959942</c:v>
                </c:pt>
                <c:pt idx="19">
                  <c:v>45623.375758823255</c:v>
                </c:pt>
                <c:pt idx="20">
                  <c:v>47285.396291984245</c:v>
                </c:pt>
                <c:pt idx="21" formatCode="0">
                  <c:v>47732.990342579331</c:v>
                </c:pt>
                <c:pt idx="22" formatCode="0">
                  <c:v>49088.215723554327</c:v>
                </c:pt>
                <c:pt idx="23" formatCode="0">
                  <c:v>50443.441104529331</c:v>
                </c:pt>
                <c:pt idx="24" formatCode="0">
                  <c:v>51798.666485504327</c:v>
                </c:pt>
                <c:pt idx="25" formatCode="0">
                  <c:v>53153.891866479324</c:v>
                </c:pt>
                <c:pt idx="26" formatCode="0">
                  <c:v>54509.117247454327</c:v>
                </c:pt>
                <c:pt idx="27" formatCode="0">
                  <c:v>55864.342628429324</c:v>
                </c:pt>
                <c:pt idx="28" formatCode="0">
                  <c:v>57219.568009404327</c:v>
                </c:pt>
                <c:pt idx="29" formatCode="0">
                  <c:v>58574.793390379331</c:v>
                </c:pt>
                <c:pt idx="30" formatCode="0">
                  <c:v>59930.018771354327</c:v>
                </c:pt>
                <c:pt idx="31" formatCode="0">
                  <c:v>61017.291056429334</c:v>
                </c:pt>
                <c:pt idx="32" formatCode="0">
                  <c:v>62104.563341504334</c:v>
                </c:pt>
                <c:pt idx="33" formatCode="0">
                  <c:v>63191.835626579334</c:v>
                </c:pt>
                <c:pt idx="34" formatCode="0">
                  <c:v>64279.107911654333</c:v>
                </c:pt>
                <c:pt idx="35" formatCode="0">
                  <c:v>65366.38019672934</c:v>
                </c:pt>
                <c:pt idx="36" formatCode="0">
                  <c:v>66453.652481804325</c:v>
                </c:pt>
                <c:pt idx="37" formatCode="0">
                  <c:v>67540.924766879325</c:v>
                </c:pt>
                <c:pt idx="38" formatCode="0">
                  <c:v>68628.197051954325</c:v>
                </c:pt>
                <c:pt idx="39" formatCode="0">
                  <c:v>69715.469337029339</c:v>
                </c:pt>
                <c:pt idx="40" formatCode="0">
                  <c:v>70802.741622104324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7275056"/>
        <c:axId val="367274664"/>
      </c:lineChart>
      <c:dateAx>
        <c:axId val="367275056"/>
        <c:scaling>
          <c:orientation val="minMax"/>
          <c:max val="47484"/>
          <c:min val="32874"/>
        </c:scaling>
        <c:delete val="0"/>
        <c:axPos val="b"/>
        <c:numFmt formatCode="yyyy" sourceLinked="1"/>
        <c:majorTickMark val="out"/>
        <c:minorTickMark val="none"/>
        <c:tickLblPos val="nextTo"/>
        <c:crossAx val="367274664"/>
        <c:crosses val="autoZero"/>
        <c:auto val="1"/>
        <c:lblOffset val="100"/>
        <c:baseTimeUnit val="years"/>
        <c:majorUnit val="5"/>
        <c:majorTimeUnit val="years"/>
      </c:dateAx>
      <c:valAx>
        <c:axId val="367274664"/>
        <c:scaling>
          <c:orientation val="minMax"/>
          <c:max val="80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7275056"/>
        <c:crosses val="autoZero"/>
        <c:crossBetween val="midCat"/>
      </c:valAx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727816917622137E-2"/>
          <c:y val="2.9036863471650812E-2"/>
          <c:w val="0.77632189068471702"/>
          <c:h val="0.9199267998074635"/>
        </c:manualLayout>
      </c:layout>
      <c:areaChart>
        <c:grouping val="stacked"/>
        <c:varyColors val="0"/>
        <c:ser>
          <c:idx val="0"/>
          <c:order val="0"/>
          <c:tx>
            <c:strRef>
              <c:f>'Long-run - CAT'!$A$3</c:f>
              <c:strCache>
                <c:ptCount val="1"/>
                <c:pt idx="0">
                  <c:v>US</c:v>
                </c:pt>
              </c:strCache>
            </c:strRef>
          </c:tx>
          <c:cat>
            <c:numRef>
              <c:f>'Long-run - CAT'!$B$2:$AP$2</c:f>
              <c:numCache>
                <c:formatCode>yyyy</c:formatCode>
                <c:ptCount val="41"/>
                <c:pt idx="0">
                  <c:v>33043</c:v>
                </c:pt>
                <c:pt idx="1">
                  <c:v>33408</c:v>
                </c:pt>
                <c:pt idx="2">
                  <c:v>33774</c:v>
                </c:pt>
                <c:pt idx="3">
                  <c:v>34139</c:v>
                </c:pt>
                <c:pt idx="4">
                  <c:v>34504</c:v>
                </c:pt>
                <c:pt idx="5">
                  <c:v>34869</c:v>
                </c:pt>
                <c:pt idx="6">
                  <c:v>35235</c:v>
                </c:pt>
                <c:pt idx="7">
                  <c:v>35600</c:v>
                </c:pt>
                <c:pt idx="8">
                  <c:v>35965</c:v>
                </c:pt>
                <c:pt idx="9">
                  <c:v>36330</c:v>
                </c:pt>
                <c:pt idx="10">
                  <c:v>36696</c:v>
                </c:pt>
                <c:pt idx="11">
                  <c:v>37061</c:v>
                </c:pt>
                <c:pt idx="12">
                  <c:v>37426</c:v>
                </c:pt>
                <c:pt idx="13">
                  <c:v>37791</c:v>
                </c:pt>
                <c:pt idx="14">
                  <c:v>38157</c:v>
                </c:pt>
                <c:pt idx="15">
                  <c:v>38522</c:v>
                </c:pt>
                <c:pt idx="16">
                  <c:v>38887</c:v>
                </c:pt>
                <c:pt idx="17">
                  <c:v>39252</c:v>
                </c:pt>
                <c:pt idx="18">
                  <c:v>39618</c:v>
                </c:pt>
                <c:pt idx="19">
                  <c:v>39983</c:v>
                </c:pt>
                <c:pt idx="20">
                  <c:v>40348</c:v>
                </c:pt>
                <c:pt idx="21">
                  <c:v>40713</c:v>
                </c:pt>
                <c:pt idx="22">
                  <c:v>41079</c:v>
                </c:pt>
                <c:pt idx="23">
                  <c:v>41444</c:v>
                </c:pt>
                <c:pt idx="24">
                  <c:v>41809</c:v>
                </c:pt>
                <c:pt idx="25">
                  <c:v>42174</c:v>
                </c:pt>
                <c:pt idx="26">
                  <c:v>42540</c:v>
                </c:pt>
                <c:pt idx="27">
                  <c:v>42905</c:v>
                </c:pt>
                <c:pt idx="28">
                  <c:v>43270</c:v>
                </c:pt>
                <c:pt idx="29">
                  <c:v>43635</c:v>
                </c:pt>
                <c:pt idx="30">
                  <c:v>44001</c:v>
                </c:pt>
                <c:pt idx="31">
                  <c:v>44366</c:v>
                </c:pt>
                <c:pt idx="32">
                  <c:v>44731</c:v>
                </c:pt>
                <c:pt idx="33">
                  <c:v>45096</c:v>
                </c:pt>
                <c:pt idx="34">
                  <c:v>45462</c:v>
                </c:pt>
                <c:pt idx="35">
                  <c:v>45827</c:v>
                </c:pt>
                <c:pt idx="36">
                  <c:v>46192</c:v>
                </c:pt>
                <c:pt idx="37">
                  <c:v>46557</c:v>
                </c:pt>
                <c:pt idx="38">
                  <c:v>46923</c:v>
                </c:pt>
                <c:pt idx="39">
                  <c:v>47288</c:v>
                </c:pt>
                <c:pt idx="40">
                  <c:v>47653</c:v>
                </c:pt>
              </c:numCache>
            </c:numRef>
          </c:cat>
          <c:val>
            <c:numRef>
              <c:f>'Long-run - CAT'!$B$3:$AP$3</c:f>
              <c:numCache>
                <c:formatCode>General</c:formatCode>
                <c:ptCount val="41"/>
                <c:pt idx="0">
                  <c:v>5402.1243711526913</c:v>
                </c:pt>
                <c:pt idx="1">
                  <c:v>5389.3599214756514</c:v>
                </c:pt>
                <c:pt idx="2">
                  <c:v>5499.2219465723501</c:v>
                </c:pt>
                <c:pt idx="3">
                  <c:v>5662.0792822099911</c:v>
                </c:pt>
                <c:pt idx="4">
                  <c:v>5681.1248310289748</c:v>
                </c:pt>
                <c:pt idx="5">
                  <c:v>5809.1631178776406</c:v>
                </c:pt>
                <c:pt idx="6">
                  <c:v>6011.401415295426</c:v>
                </c:pt>
                <c:pt idx="7">
                  <c:v>6101.1836675006452</c:v>
                </c:pt>
                <c:pt idx="8">
                  <c:v>6159.8716488185382</c:v>
                </c:pt>
                <c:pt idx="9">
                  <c:v>6301.0691592598005</c:v>
                </c:pt>
                <c:pt idx="10">
                  <c:v>6414.8393361902554</c:v>
                </c:pt>
                <c:pt idx="11">
                  <c:v>6245.1271862562198</c:v>
                </c:pt>
                <c:pt idx="12">
                  <c:v>6155.9745745989831</c:v>
                </c:pt>
                <c:pt idx="13">
                  <c:v>6097.7687101610863</c:v>
                </c:pt>
                <c:pt idx="14">
                  <c:v>6198.5442857728749</c:v>
                </c:pt>
                <c:pt idx="15">
                  <c:v>6223.0639508305258</c:v>
                </c:pt>
                <c:pt idx="16">
                  <c:v>6147.9840340191668</c:v>
                </c:pt>
                <c:pt idx="17">
                  <c:v>6317.2917582231548</c:v>
                </c:pt>
                <c:pt idx="18">
                  <c:v>6137.07735784743</c:v>
                </c:pt>
                <c:pt idx="19">
                  <c:v>5701.2470039824602</c:v>
                </c:pt>
                <c:pt idx="20">
                  <c:v>5906.7341646485947</c:v>
                </c:pt>
                <c:pt idx="21">
                  <c:v>5772.6873489469554</c:v>
                </c:pt>
                <c:pt idx="22">
                  <c:v>5546.3038840728632</c:v>
                </c:pt>
                <c:pt idx="23">
                  <c:v>5498.6587834624224</c:v>
                </c:pt>
                <c:pt idx="24">
                  <c:v>5451.0136828519817</c:v>
                </c:pt>
                <c:pt idx="25">
                  <c:v>5403.3685822415409</c:v>
                </c:pt>
                <c:pt idx="26">
                  <c:v>5355.7234816311002</c:v>
                </c:pt>
                <c:pt idx="27">
                  <c:v>5308.0783810206594</c:v>
                </c:pt>
                <c:pt idx="28">
                  <c:v>5260.4332804102187</c:v>
                </c:pt>
                <c:pt idx="29">
                  <c:v>5212.7881797997779</c:v>
                </c:pt>
                <c:pt idx="30">
                  <c:v>5165.1430791893363</c:v>
                </c:pt>
                <c:pt idx="31">
                  <c:v>5053.1279280743865</c:v>
                </c:pt>
                <c:pt idx="32">
                  <c:v>4941.1127769594368</c:v>
                </c:pt>
                <c:pt idx="33">
                  <c:v>4829.0976258444871</c:v>
                </c:pt>
                <c:pt idx="34">
                  <c:v>4717.0824747295374</c:v>
                </c:pt>
                <c:pt idx="35">
                  <c:v>4605.0673236145894</c:v>
                </c:pt>
                <c:pt idx="36">
                  <c:v>4493.0521724996397</c:v>
                </c:pt>
                <c:pt idx="37">
                  <c:v>4381.03702138469</c:v>
                </c:pt>
                <c:pt idx="38">
                  <c:v>4269.0218702697402</c:v>
                </c:pt>
                <c:pt idx="39">
                  <c:v>4157.0067191547905</c:v>
                </c:pt>
                <c:pt idx="40">
                  <c:v>4044.9915680398412</c:v>
                </c:pt>
              </c:numCache>
            </c:numRef>
          </c:val>
        </c:ser>
        <c:ser>
          <c:idx val="1"/>
          <c:order val="1"/>
          <c:tx>
            <c:strRef>
              <c:f>'Long-run - CAT'!$A$4</c:f>
              <c:strCache>
                <c:ptCount val="1"/>
                <c:pt idx="0">
                  <c:v>EU (28)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cat>
            <c:numRef>
              <c:f>'Long-run - CAT'!$B$2:$AP$2</c:f>
              <c:numCache>
                <c:formatCode>yyyy</c:formatCode>
                <c:ptCount val="41"/>
                <c:pt idx="0">
                  <c:v>33043</c:v>
                </c:pt>
                <c:pt idx="1">
                  <c:v>33408</c:v>
                </c:pt>
                <c:pt idx="2">
                  <c:v>33774</c:v>
                </c:pt>
                <c:pt idx="3">
                  <c:v>34139</c:v>
                </c:pt>
                <c:pt idx="4">
                  <c:v>34504</c:v>
                </c:pt>
                <c:pt idx="5">
                  <c:v>34869</c:v>
                </c:pt>
                <c:pt idx="6">
                  <c:v>35235</c:v>
                </c:pt>
                <c:pt idx="7">
                  <c:v>35600</c:v>
                </c:pt>
                <c:pt idx="8">
                  <c:v>35965</c:v>
                </c:pt>
                <c:pt idx="9">
                  <c:v>36330</c:v>
                </c:pt>
                <c:pt idx="10">
                  <c:v>36696</c:v>
                </c:pt>
                <c:pt idx="11">
                  <c:v>37061</c:v>
                </c:pt>
                <c:pt idx="12">
                  <c:v>37426</c:v>
                </c:pt>
                <c:pt idx="13">
                  <c:v>37791</c:v>
                </c:pt>
                <c:pt idx="14">
                  <c:v>38157</c:v>
                </c:pt>
                <c:pt idx="15">
                  <c:v>38522</c:v>
                </c:pt>
                <c:pt idx="16">
                  <c:v>38887</c:v>
                </c:pt>
                <c:pt idx="17">
                  <c:v>39252</c:v>
                </c:pt>
                <c:pt idx="18">
                  <c:v>39618</c:v>
                </c:pt>
                <c:pt idx="19">
                  <c:v>39983</c:v>
                </c:pt>
                <c:pt idx="20">
                  <c:v>40348</c:v>
                </c:pt>
                <c:pt idx="21">
                  <c:v>40713</c:v>
                </c:pt>
                <c:pt idx="22">
                  <c:v>41079</c:v>
                </c:pt>
                <c:pt idx="23">
                  <c:v>41444</c:v>
                </c:pt>
                <c:pt idx="24">
                  <c:v>41809</c:v>
                </c:pt>
                <c:pt idx="25">
                  <c:v>42174</c:v>
                </c:pt>
                <c:pt idx="26">
                  <c:v>42540</c:v>
                </c:pt>
                <c:pt idx="27">
                  <c:v>42905</c:v>
                </c:pt>
                <c:pt idx="28">
                  <c:v>43270</c:v>
                </c:pt>
                <c:pt idx="29">
                  <c:v>43635</c:v>
                </c:pt>
                <c:pt idx="30">
                  <c:v>44001</c:v>
                </c:pt>
                <c:pt idx="31">
                  <c:v>44366</c:v>
                </c:pt>
                <c:pt idx="32">
                  <c:v>44731</c:v>
                </c:pt>
                <c:pt idx="33">
                  <c:v>45096</c:v>
                </c:pt>
                <c:pt idx="34">
                  <c:v>45462</c:v>
                </c:pt>
                <c:pt idx="35">
                  <c:v>45827</c:v>
                </c:pt>
                <c:pt idx="36">
                  <c:v>46192</c:v>
                </c:pt>
                <c:pt idx="37">
                  <c:v>46557</c:v>
                </c:pt>
                <c:pt idx="38">
                  <c:v>46923</c:v>
                </c:pt>
                <c:pt idx="39">
                  <c:v>47288</c:v>
                </c:pt>
                <c:pt idx="40">
                  <c:v>47653</c:v>
                </c:pt>
              </c:numCache>
            </c:numRef>
          </c:cat>
          <c:val>
            <c:numRef>
              <c:f>'Long-run - CAT'!$B$4:$AP$4</c:f>
              <c:numCache>
                <c:formatCode>General</c:formatCode>
                <c:ptCount val="41"/>
                <c:pt idx="0">
                  <c:v>5367.9400376121193</c:v>
                </c:pt>
                <c:pt idx="1">
                  <c:v>5222.9284165539966</c:v>
                </c:pt>
                <c:pt idx="2">
                  <c:v>5062.3369810354279</c:v>
                </c:pt>
                <c:pt idx="3">
                  <c:v>4960.0926371211754</c:v>
                </c:pt>
                <c:pt idx="4">
                  <c:v>4930.9492918778715</c:v>
                </c:pt>
                <c:pt idx="5">
                  <c:v>4962.6044979362714</c:v>
                </c:pt>
                <c:pt idx="6">
                  <c:v>5049.3382187291891</c:v>
                </c:pt>
                <c:pt idx="7">
                  <c:v>4956.2221386914462</c:v>
                </c:pt>
                <c:pt idx="8">
                  <c:v>4906.2140292840904</c:v>
                </c:pt>
                <c:pt idx="9">
                  <c:v>4774.4593207336575</c:v>
                </c:pt>
                <c:pt idx="10">
                  <c:v>4819.2446162518381</c:v>
                </c:pt>
                <c:pt idx="11">
                  <c:v>4849.484627410593</c:v>
                </c:pt>
                <c:pt idx="12">
                  <c:v>4842.6762674234333</c:v>
                </c:pt>
                <c:pt idx="13">
                  <c:v>4942.3830744342513</c:v>
                </c:pt>
                <c:pt idx="14">
                  <c:v>4915.958034042962</c:v>
                </c:pt>
                <c:pt idx="15">
                  <c:v>4874.0856586510472</c:v>
                </c:pt>
                <c:pt idx="16">
                  <c:v>4840.3880605527029</c:v>
                </c:pt>
                <c:pt idx="17">
                  <c:v>4850.2432560066682</c:v>
                </c:pt>
                <c:pt idx="18">
                  <c:v>4678.5047285098808</c:v>
                </c:pt>
                <c:pt idx="19">
                  <c:v>4308.9247293515045</c:v>
                </c:pt>
                <c:pt idx="20">
                  <c:v>4439.3849098387846</c:v>
                </c:pt>
                <c:pt idx="21">
                  <c:v>4291.7880704195768</c:v>
                </c:pt>
                <c:pt idx="22">
                  <c:v>4240.6712710294605</c:v>
                </c:pt>
                <c:pt idx="23">
                  <c:v>4247.3813659119896</c:v>
                </c:pt>
                <c:pt idx="24">
                  <c:v>4254.0914607945188</c:v>
                </c:pt>
                <c:pt idx="25">
                  <c:v>4260.8015556770479</c:v>
                </c:pt>
                <c:pt idx="26">
                  <c:v>4267.511650559577</c:v>
                </c:pt>
                <c:pt idx="27">
                  <c:v>4274.2217454421061</c:v>
                </c:pt>
                <c:pt idx="28">
                  <c:v>4280.9318403246352</c:v>
                </c:pt>
                <c:pt idx="29">
                  <c:v>4287.6419352071644</c:v>
                </c:pt>
                <c:pt idx="30">
                  <c:v>4294.3520300896953</c:v>
                </c:pt>
                <c:pt idx="31">
                  <c:v>4186.9932293374532</c:v>
                </c:pt>
                <c:pt idx="32">
                  <c:v>4079.634428585211</c:v>
                </c:pt>
                <c:pt idx="33">
                  <c:v>3972.2756278329689</c:v>
                </c:pt>
                <c:pt idx="34">
                  <c:v>3864.9168270807268</c:v>
                </c:pt>
                <c:pt idx="35">
                  <c:v>3757.5580263284846</c:v>
                </c:pt>
                <c:pt idx="36">
                  <c:v>3650.1992255762425</c:v>
                </c:pt>
                <c:pt idx="37">
                  <c:v>3542.8404248240004</c:v>
                </c:pt>
                <c:pt idx="38">
                  <c:v>3435.4816240717582</c:v>
                </c:pt>
                <c:pt idx="39">
                  <c:v>3328.1228233195161</c:v>
                </c:pt>
                <c:pt idx="40">
                  <c:v>3220.7640225672717</c:v>
                </c:pt>
              </c:numCache>
            </c:numRef>
          </c:val>
        </c:ser>
        <c:ser>
          <c:idx val="5"/>
          <c:order val="2"/>
          <c:tx>
            <c:strRef>
              <c:f>'Long-run - CAT'!$A$8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chemeClr val="accent2"/>
            </a:solidFill>
          </c:spPr>
          <c:cat>
            <c:numRef>
              <c:f>'Long-run - CAT'!$B$2:$AP$2</c:f>
              <c:numCache>
                <c:formatCode>yyyy</c:formatCode>
                <c:ptCount val="41"/>
                <c:pt idx="0">
                  <c:v>33043</c:v>
                </c:pt>
                <c:pt idx="1">
                  <c:v>33408</c:v>
                </c:pt>
                <c:pt idx="2">
                  <c:v>33774</c:v>
                </c:pt>
                <c:pt idx="3">
                  <c:v>34139</c:v>
                </c:pt>
                <c:pt idx="4">
                  <c:v>34504</c:v>
                </c:pt>
                <c:pt idx="5">
                  <c:v>34869</c:v>
                </c:pt>
                <c:pt idx="6">
                  <c:v>35235</c:v>
                </c:pt>
                <c:pt idx="7">
                  <c:v>35600</c:v>
                </c:pt>
                <c:pt idx="8">
                  <c:v>35965</c:v>
                </c:pt>
                <c:pt idx="9">
                  <c:v>36330</c:v>
                </c:pt>
                <c:pt idx="10">
                  <c:v>36696</c:v>
                </c:pt>
                <c:pt idx="11">
                  <c:v>37061</c:v>
                </c:pt>
                <c:pt idx="12">
                  <c:v>37426</c:v>
                </c:pt>
                <c:pt idx="13">
                  <c:v>37791</c:v>
                </c:pt>
                <c:pt idx="14">
                  <c:v>38157</c:v>
                </c:pt>
                <c:pt idx="15">
                  <c:v>38522</c:v>
                </c:pt>
                <c:pt idx="16">
                  <c:v>38887</c:v>
                </c:pt>
                <c:pt idx="17">
                  <c:v>39252</c:v>
                </c:pt>
                <c:pt idx="18">
                  <c:v>39618</c:v>
                </c:pt>
                <c:pt idx="19">
                  <c:v>39983</c:v>
                </c:pt>
                <c:pt idx="20">
                  <c:v>40348</c:v>
                </c:pt>
                <c:pt idx="21">
                  <c:v>40713</c:v>
                </c:pt>
                <c:pt idx="22">
                  <c:v>41079</c:v>
                </c:pt>
                <c:pt idx="23">
                  <c:v>41444</c:v>
                </c:pt>
                <c:pt idx="24">
                  <c:v>41809</c:v>
                </c:pt>
                <c:pt idx="25">
                  <c:v>42174</c:v>
                </c:pt>
                <c:pt idx="26">
                  <c:v>42540</c:v>
                </c:pt>
                <c:pt idx="27">
                  <c:v>42905</c:v>
                </c:pt>
                <c:pt idx="28">
                  <c:v>43270</c:v>
                </c:pt>
                <c:pt idx="29">
                  <c:v>43635</c:v>
                </c:pt>
                <c:pt idx="30">
                  <c:v>44001</c:v>
                </c:pt>
                <c:pt idx="31">
                  <c:v>44366</c:v>
                </c:pt>
                <c:pt idx="32">
                  <c:v>44731</c:v>
                </c:pt>
                <c:pt idx="33">
                  <c:v>45096</c:v>
                </c:pt>
                <c:pt idx="34">
                  <c:v>45462</c:v>
                </c:pt>
                <c:pt idx="35">
                  <c:v>45827</c:v>
                </c:pt>
                <c:pt idx="36">
                  <c:v>46192</c:v>
                </c:pt>
                <c:pt idx="37">
                  <c:v>46557</c:v>
                </c:pt>
                <c:pt idx="38">
                  <c:v>46923</c:v>
                </c:pt>
                <c:pt idx="39">
                  <c:v>47288</c:v>
                </c:pt>
                <c:pt idx="40">
                  <c:v>47653</c:v>
                </c:pt>
              </c:numCache>
            </c:numRef>
          </c:cat>
          <c:val>
            <c:numRef>
              <c:f>'Long-run - CAT'!$B$8:$AP$8</c:f>
              <c:numCache>
                <c:formatCode>General</c:formatCode>
                <c:ptCount val="41"/>
                <c:pt idx="0">
                  <c:v>3218.4454000000001</c:v>
                </c:pt>
                <c:pt idx="1">
                  <c:v>3158.9492</c:v>
                </c:pt>
                <c:pt idx="2">
                  <c:v>3306.6532000000002</c:v>
                </c:pt>
                <c:pt idx="3">
                  <c:v>3525.6052</c:v>
                </c:pt>
                <c:pt idx="4">
                  <c:v>3691.7186000000002</c:v>
                </c:pt>
                <c:pt idx="5">
                  <c:v>4019.3234000000002</c:v>
                </c:pt>
                <c:pt idx="6">
                  <c:v>4116.7485999999999</c:v>
                </c:pt>
                <c:pt idx="7">
                  <c:v>4083.4349999999999</c:v>
                </c:pt>
                <c:pt idx="8">
                  <c:v>4170.6184000000003</c:v>
                </c:pt>
                <c:pt idx="9">
                  <c:v>4102.9656999999997</c:v>
                </c:pt>
                <c:pt idx="10">
                  <c:v>4371.0546000000004</c:v>
                </c:pt>
                <c:pt idx="11">
                  <c:v>4504.5208000000002</c:v>
                </c:pt>
                <c:pt idx="12">
                  <c:v>4834.8575000000001</c:v>
                </c:pt>
                <c:pt idx="13">
                  <c:v>5520.3753999999999</c:v>
                </c:pt>
                <c:pt idx="14">
                  <c:v>6288.6606000000002</c:v>
                </c:pt>
                <c:pt idx="15">
                  <c:v>6974.0536000000002</c:v>
                </c:pt>
                <c:pt idx="16">
                  <c:v>7691.8338999999996</c:v>
                </c:pt>
                <c:pt idx="17">
                  <c:v>8185.0744999999997</c:v>
                </c:pt>
                <c:pt idx="18">
                  <c:v>8455.1203999999998</c:v>
                </c:pt>
                <c:pt idx="19">
                  <c:v>8939.8320999999996</c:v>
                </c:pt>
                <c:pt idx="20">
                  <c:v>9473.0467000000008</c:v>
                </c:pt>
                <c:pt idx="21">
                  <c:v>10304.1273</c:v>
                </c:pt>
                <c:pt idx="22">
                  <c:v>10684.286599999999</c:v>
                </c:pt>
                <c:pt idx="23">
                  <c:v>10931.578732936938</c:v>
                </c:pt>
                <c:pt idx="24">
                  <c:v>11178.870865873876</c:v>
                </c:pt>
                <c:pt idx="25">
                  <c:v>11426.162998810814</c:v>
                </c:pt>
                <c:pt idx="26">
                  <c:v>11673.455131747753</c:v>
                </c:pt>
                <c:pt idx="27">
                  <c:v>11920.747264684691</c:v>
                </c:pt>
                <c:pt idx="28">
                  <c:v>12168.039397621629</c:v>
                </c:pt>
                <c:pt idx="29">
                  <c:v>12415.331530558567</c:v>
                </c:pt>
                <c:pt idx="30">
                  <c:v>12662.623663495508</c:v>
                </c:pt>
                <c:pt idx="31">
                  <c:v>12764.359785241368</c:v>
                </c:pt>
                <c:pt idx="32">
                  <c:v>12866.095906987228</c:v>
                </c:pt>
                <c:pt idx="33">
                  <c:v>12967.832028733088</c:v>
                </c:pt>
                <c:pt idx="34">
                  <c:v>13069.568150478948</c:v>
                </c:pt>
                <c:pt idx="35">
                  <c:v>13171.304272224808</c:v>
                </c:pt>
                <c:pt idx="36">
                  <c:v>13273.040393970668</c:v>
                </c:pt>
                <c:pt idx="37">
                  <c:v>13374.776515716529</c:v>
                </c:pt>
                <c:pt idx="38">
                  <c:v>13476.512637462389</c:v>
                </c:pt>
                <c:pt idx="39">
                  <c:v>13578.248759208249</c:v>
                </c:pt>
                <c:pt idx="40">
                  <c:v>13679.984880954102</c:v>
                </c:pt>
              </c:numCache>
            </c:numRef>
          </c:val>
        </c:ser>
        <c:ser>
          <c:idx val="6"/>
          <c:order val="3"/>
          <c:tx>
            <c:strRef>
              <c:f>'Long-run - CAT'!$A$9</c:f>
              <c:strCache>
                <c:ptCount val="1"/>
                <c:pt idx="0">
                  <c:v>India</c:v>
                </c:pt>
              </c:strCache>
            </c:strRef>
          </c:tx>
          <c:cat>
            <c:numRef>
              <c:f>'Long-run - CAT'!$B$2:$AP$2</c:f>
              <c:numCache>
                <c:formatCode>yyyy</c:formatCode>
                <c:ptCount val="41"/>
                <c:pt idx="0">
                  <c:v>33043</c:v>
                </c:pt>
                <c:pt idx="1">
                  <c:v>33408</c:v>
                </c:pt>
                <c:pt idx="2">
                  <c:v>33774</c:v>
                </c:pt>
                <c:pt idx="3">
                  <c:v>34139</c:v>
                </c:pt>
                <c:pt idx="4">
                  <c:v>34504</c:v>
                </c:pt>
                <c:pt idx="5">
                  <c:v>34869</c:v>
                </c:pt>
                <c:pt idx="6">
                  <c:v>35235</c:v>
                </c:pt>
                <c:pt idx="7">
                  <c:v>35600</c:v>
                </c:pt>
                <c:pt idx="8">
                  <c:v>35965</c:v>
                </c:pt>
                <c:pt idx="9">
                  <c:v>36330</c:v>
                </c:pt>
                <c:pt idx="10">
                  <c:v>36696</c:v>
                </c:pt>
                <c:pt idx="11">
                  <c:v>37061</c:v>
                </c:pt>
                <c:pt idx="12">
                  <c:v>37426</c:v>
                </c:pt>
                <c:pt idx="13">
                  <c:v>37791</c:v>
                </c:pt>
                <c:pt idx="14">
                  <c:v>38157</c:v>
                </c:pt>
                <c:pt idx="15">
                  <c:v>38522</c:v>
                </c:pt>
                <c:pt idx="16">
                  <c:v>38887</c:v>
                </c:pt>
                <c:pt idx="17">
                  <c:v>39252</c:v>
                </c:pt>
                <c:pt idx="18">
                  <c:v>39618</c:v>
                </c:pt>
                <c:pt idx="19">
                  <c:v>39983</c:v>
                </c:pt>
                <c:pt idx="20">
                  <c:v>40348</c:v>
                </c:pt>
                <c:pt idx="21">
                  <c:v>40713</c:v>
                </c:pt>
                <c:pt idx="22">
                  <c:v>41079</c:v>
                </c:pt>
                <c:pt idx="23">
                  <c:v>41444</c:v>
                </c:pt>
                <c:pt idx="24">
                  <c:v>41809</c:v>
                </c:pt>
                <c:pt idx="25">
                  <c:v>42174</c:v>
                </c:pt>
                <c:pt idx="26">
                  <c:v>42540</c:v>
                </c:pt>
                <c:pt idx="27">
                  <c:v>42905</c:v>
                </c:pt>
                <c:pt idx="28">
                  <c:v>43270</c:v>
                </c:pt>
                <c:pt idx="29">
                  <c:v>43635</c:v>
                </c:pt>
                <c:pt idx="30">
                  <c:v>44001</c:v>
                </c:pt>
                <c:pt idx="31">
                  <c:v>44366</c:v>
                </c:pt>
                <c:pt idx="32">
                  <c:v>44731</c:v>
                </c:pt>
                <c:pt idx="33">
                  <c:v>45096</c:v>
                </c:pt>
                <c:pt idx="34">
                  <c:v>45462</c:v>
                </c:pt>
                <c:pt idx="35">
                  <c:v>45827</c:v>
                </c:pt>
                <c:pt idx="36">
                  <c:v>46192</c:v>
                </c:pt>
                <c:pt idx="37">
                  <c:v>46557</c:v>
                </c:pt>
                <c:pt idx="38">
                  <c:v>46923</c:v>
                </c:pt>
                <c:pt idx="39">
                  <c:v>47288</c:v>
                </c:pt>
                <c:pt idx="40">
                  <c:v>47653</c:v>
                </c:pt>
              </c:numCache>
            </c:numRef>
          </c:cat>
          <c:val>
            <c:numRef>
              <c:f>'Long-run - CAT'!$B$9:$AP$9</c:f>
              <c:numCache>
                <c:formatCode>General</c:formatCode>
                <c:ptCount val="41"/>
                <c:pt idx="0">
                  <c:v>1212.0206000000001</c:v>
                </c:pt>
                <c:pt idx="1">
                  <c:v>1248.4708000000001</c:v>
                </c:pt>
                <c:pt idx="2">
                  <c:v>1287.5429999999999</c:v>
                </c:pt>
                <c:pt idx="3">
                  <c:v>1319.9309000000001</c:v>
                </c:pt>
                <c:pt idx="4">
                  <c:v>1370.3744999999999</c:v>
                </c:pt>
                <c:pt idx="5">
                  <c:v>1440.3969</c:v>
                </c:pt>
                <c:pt idx="6">
                  <c:v>1500.1388999999999</c:v>
                </c:pt>
                <c:pt idx="7">
                  <c:v>1558.4485</c:v>
                </c:pt>
                <c:pt idx="8">
                  <c:v>1588.8671999999999</c:v>
                </c:pt>
                <c:pt idx="9">
                  <c:v>1669.6414</c:v>
                </c:pt>
                <c:pt idx="10">
                  <c:v>1720.1890000000001</c:v>
                </c:pt>
                <c:pt idx="11">
                  <c:v>1638.9129</c:v>
                </c:pt>
                <c:pt idx="12">
                  <c:v>1668.8913</c:v>
                </c:pt>
                <c:pt idx="13">
                  <c:v>1720.3214</c:v>
                </c:pt>
                <c:pt idx="14">
                  <c:v>1823.3122000000001</c:v>
                </c:pt>
                <c:pt idx="15">
                  <c:v>1914.4580000000001</c:v>
                </c:pt>
                <c:pt idx="16">
                  <c:v>2076.4748</c:v>
                </c:pt>
                <c:pt idx="17">
                  <c:v>2224.1963000000001</c:v>
                </c:pt>
                <c:pt idx="18">
                  <c:v>2328.8593999999998</c:v>
                </c:pt>
                <c:pt idx="19">
                  <c:v>2542.0407</c:v>
                </c:pt>
                <c:pt idx="20">
                  <c:v>2647.9268000000002</c:v>
                </c:pt>
                <c:pt idx="21">
                  <c:v>2755.7485999999999</c:v>
                </c:pt>
                <c:pt idx="22">
                  <c:v>2887.0839000000001</c:v>
                </c:pt>
                <c:pt idx="23">
                  <c:v>3025.4248092104467</c:v>
                </c:pt>
                <c:pt idx="24">
                  <c:v>3163.7657184208933</c:v>
                </c:pt>
                <c:pt idx="25">
                  <c:v>3302.10662763134</c:v>
                </c:pt>
                <c:pt idx="26">
                  <c:v>3440.4475368417866</c:v>
                </c:pt>
                <c:pt idx="27">
                  <c:v>3578.7884460522332</c:v>
                </c:pt>
                <c:pt idx="28">
                  <c:v>3717.1293552626798</c:v>
                </c:pt>
                <c:pt idx="29">
                  <c:v>3855.4702644731265</c:v>
                </c:pt>
                <c:pt idx="30">
                  <c:v>3993.8111736835717</c:v>
                </c:pt>
                <c:pt idx="31">
                  <c:v>4183.5310234630097</c:v>
                </c:pt>
                <c:pt idx="32">
                  <c:v>4373.2508732424476</c:v>
                </c:pt>
                <c:pt idx="33">
                  <c:v>4562.9707230218855</c:v>
                </c:pt>
                <c:pt idx="34">
                  <c:v>4752.6905728013235</c:v>
                </c:pt>
                <c:pt idx="35">
                  <c:v>4942.4104225807614</c:v>
                </c:pt>
                <c:pt idx="36">
                  <c:v>5132.1302723601993</c:v>
                </c:pt>
                <c:pt idx="37">
                  <c:v>5321.8501221396373</c:v>
                </c:pt>
                <c:pt idx="38">
                  <c:v>5511.5699719190752</c:v>
                </c:pt>
                <c:pt idx="39">
                  <c:v>5701.2898216985132</c:v>
                </c:pt>
                <c:pt idx="40">
                  <c:v>5891.0096714779493</c:v>
                </c:pt>
              </c:numCache>
            </c:numRef>
          </c:val>
        </c:ser>
        <c:ser>
          <c:idx val="13"/>
          <c:order val="4"/>
          <c:tx>
            <c:strRef>
              <c:f>'Long-run - CAT'!$A$20</c:f>
              <c:strCache>
                <c:ptCount val="1"/>
                <c:pt idx="0">
                  <c:v>ROW</c:v>
                </c:pt>
              </c:strCache>
            </c:strRef>
          </c:tx>
          <c:cat>
            <c:numRef>
              <c:f>'Long-run - CAT'!$B$2:$AP$2</c:f>
              <c:numCache>
                <c:formatCode>yyyy</c:formatCode>
                <c:ptCount val="41"/>
                <c:pt idx="0">
                  <c:v>33043</c:v>
                </c:pt>
                <c:pt idx="1">
                  <c:v>33408</c:v>
                </c:pt>
                <c:pt idx="2">
                  <c:v>33774</c:v>
                </c:pt>
                <c:pt idx="3">
                  <c:v>34139</c:v>
                </c:pt>
                <c:pt idx="4">
                  <c:v>34504</c:v>
                </c:pt>
                <c:pt idx="5">
                  <c:v>34869</c:v>
                </c:pt>
                <c:pt idx="6">
                  <c:v>35235</c:v>
                </c:pt>
                <c:pt idx="7">
                  <c:v>35600</c:v>
                </c:pt>
                <c:pt idx="8">
                  <c:v>35965</c:v>
                </c:pt>
                <c:pt idx="9">
                  <c:v>36330</c:v>
                </c:pt>
                <c:pt idx="10">
                  <c:v>36696</c:v>
                </c:pt>
                <c:pt idx="11">
                  <c:v>37061</c:v>
                </c:pt>
                <c:pt idx="12">
                  <c:v>37426</c:v>
                </c:pt>
                <c:pt idx="13">
                  <c:v>37791</c:v>
                </c:pt>
                <c:pt idx="14">
                  <c:v>38157</c:v>
                </c:pt>
                <c:pt idx="15">
                  <c:v>38522</c:v>
                </c:pt>
                <c:pt idx="16">
                  <c:v>38887</c:v>
                </c:pt>
                <c:pt idx="17">
                  <c:v>39252</c:v>
                </c:pt>
                <c:pt idx="18">
                  <c:v>39618</c:v>
                </c:pt>
                <c:pt idx="19">
                  <c:v>39983</c:v>
                </c:pt>
                <c:pt idx="20">
                  <c:v>40348</c:v>
                </c:pt>
                <c:pt idx="21">
                  <c:v>40713</c:v>
                </c:pt>
                <c:pt idx="22">
                  <c:v>41079</c:v>
                </c:pt>
                <c:pt idx="23">
                  <c:v>41444</c:v>
                </c:pt>
                <c:pt idx="24">
                  <c:v>41809</c:v>
                </c:pt>
                <c:pt idx="25">
                  <c:v>42174</c:v>
                </c:pt>
                <c:pt idx="26">
                  <c:v>42540</c:v>
                </c:pt>
                <c:pt idx="27">
                  <c:v>42905</c:v>
                </c:pt>
                <c:pt idx="28">
                  <c:v>43270</c:v>
                </c:pt>
                <c:pt idx="29">
                  <c:v>43635</c:v>
                </c:pt>
                <c:pt idx="30">
                  <c:v>44001</c:v>
                </c:pt>
                <c:pt idx="31">
                  <c:v>44366</c:v>
                </c:pt>
                <c:pt idx="32">
                  <c:v>44731</c:v>
                </c:pt>
                <c:pt idx="33">
                  <c:v>45096</c:v>
                </c:pt>
                <c:pt idx="34">
                  <c:v>45462</c:v>
                </c:pt>
                <c:pt idx="35">
                  <c:v>45827</c:v>
                </c:pt>
                <c:pt idx="36">
                  <c:v>46192</c:v>
                </c:pt>
                <c:pt idx="37">
                  <c:v>46557</c:v>
                </c:pt>
                <c:pt idx="38">
                  <c:v>46923</c:v>
                </c:pt>
                <c:pt idx="39">
                  <c:v>47288</c:v>
                </c:pt>
                <c:pt idx="40">
                  <c:v>47653</c:v>
                </c:pt>
              </c:numCache>
            </c:numRef>
          </c:cat>
          <c:val>
            <c:numRef>
              <c:f>'Long-run - CAT'!$B$20:$AP$20</c:f>
              <c:numCache>
                <c:formatCode>0.00</c:formatCode>
                <c:ptCount val="41"/>
                <c:pt idx="0">
                  <c:v>20387.66802842055</c:v>
                </c:pt>
                <c:pt idx="1">
                  <c:v>20947.8618434163</c:v>
                </c:pt>
                <c:pt idx="2">
                  <c:v>20022.75511342183</c:v>
                </c:pt>
                <c:pt idx="3">
                  <c:v>20011.35264493827</c:v>
                </c:pt>
                <c:pt idx="4">
                  <c:v>19945.117433675656</c:v>
                </c:pt>
                <c:pt idx="5">
                  <c:v>20091.780961905726</c:v>
                </c:pt>
                <c:pt idx="6">
                  <c:v>20373.646874978724</c:v>
                </c:pt>
                <c:pt idx="7">
                  <c:v>20558.459564012526</c:v>
                </c:pt>
                <c:pt idx="8">
                  <c:v>20672.830249178209</c:v>
                </c:pt>
                <c:pt idx="9">
                  <c:v>20925.375767081056</c:v>
                </c:pt>
                <c:pt idx="10">
                  <c:v>21712.490928552765</c:v>
                </c:pt>
                <c:pt idx="11">
                  <c:v>21932.337339637383</c:v>
                </c:pt>
                <c:pt idx="12">
                  <c:v>22289.030309623904</c:v>
                </c:pt>
                <c:pt idx="13">
                  <c:v>22893.651549008449</c:v>
                </c:pt>
                <c:pt idx="14">
                  <c:v>23387.327328855379</c:v>
                </c:pt>
                <c:pt idx="15">
                  <c:v>23676.532246494462</c:v>
                </c:pt>
                <c:pt idx="16">
                  <c:v>24052.383893276321</c:v>
                </c:pt>
                <c:pt idx="17">
                  <c:v>24259.97344511974</c:v>
                </c:pt>
                <c:pt idx="18">
                  <c:v>24479.240929602631</c:v>
                </c:pt>
                <c:pt idx="19">
                  <c:v>24131.331225489288</c:v>
                </c:pt>
                <c:pt idx="20">
                  <c:v>24818.303717496863</c:v>
                </c:pt>
                <c:pt idx="21">
                  <c:v>25046.058367747322</c:v>
                </c:pt>
                <c:pt idx="22">
                  <c:v>25029.934749931937</c:v>
                </c:pt>
                <c:pt idx="23">
                  <c:v>25320.657500831458</c:v>
                </c:pt>
                <c:pt idx="24">
                  <c:v>25595.07356784496</c:v>
                </c:pt>
                <c:pt idx="25">
                  <c:v>25869.489634858459</c:v>
                </c:pt>
                <c:pt idx="26">
                  <c:v>26143.905701871969</c:v>
                </c:pt>
                <c:pt idx="27">
                  <c:v>26418.32176888546</c:v>
                </c:pt>
                <c:pt idx="28">
                  <c:v>26692.737835898963</c:v>
                </c:pt>
                <c:pt idx="29">
                  <c:v>26967.153902912465</c:v>
                </c:pt>
                <c:pt idx="30">
                  <c:v>27241.56996992596</c:v>
                </c:pt>
                <c:pt idx="31">
                  <c:v>27316.087748698294</c:v>
                </c:pt>
                <c:pt idx="32">
                  <c:v>27390.60552747062</c:v>
                </c:pt>
                <c:pt idx="33">
                  <c:v>27465.123306242946</c:v>
                </c:pt>
                <c:pt idx="34">
                  <c:v>27539.641085015275</c:v>
                </c:pt>
                <c:pt idx="35">
                  <c:v>27614.158863787612</c:v>
                </c:pt>
                <c:pt idx="36">
                  <c:v>27691.756826753233</c:v>
                </c:pt>
                <c:pt idx="37">
                  <c:v>27764.950510128212</c:v>
                </c:pt>
                <c:pt idx="38">
                  <c:v>27838.144193503187</c:v>
                </c:pt>
                <c:pt idx="39">
                  <c:v>27911.337876878159</c:v>
                </c:pt>
                <c:pt idx="40">
                  <c:v>28002.148678615726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6595752"/>
        <c:axId val="506598888"/>
      </c:areaChart>
      <c:lineChart>
        <c:grouping val="standard"/>
        <c:varyColors val="0"/>
        <c:ser>
          <c:idx val="14"/>
          <c:order val="5"/>
          <c:tx>
            <c:v>2 degrees</c:v>
          </c:tx>
          <c:spPr>
            <a:ln>
              <a:solidFill>
                <a:schemeClr val="accent3">
                  <a:lumMod val="75000"/>
                </a:schemeClr>
              </a:solidFill>
              <a:prstDash val="dash"/>
            </a:ln>
          </c:spPr>
          <c:marker>
            <c:symbol val="none"/>
          </c:marker>
          <c:cat>
            <c:numRef>
              <c:f>'Long-run - CAT'!$B$2:$AP$2</c:f>
              <c:numCache>
                <c:formatCode>yyyy</c:formatCode>
                <c:ptCount val="41"/>
                <c:pt idx="0">
                  <c:v>33043</c:v>
                </c:pt>
                <c:pt idx="1">
                  <c:v>33408</c:v>
                </c:pt>
                <c:pt idx="2">
                  <c:v>33774</c:v>
                </c:pt>
                <c:pt idx="3">
                  <c:v>34139</c:v>
                </c:pt>
                <c:pt idx="4">
                  <c:v>34504</c:v>
                </c:pt>
                <c:pt idx="5">
                  <c:v>34869</c:v>
                </c:pt>
                <c:pt idx="6">
                  <c:v>35235</c:v>
                </c:pt>
                <c:pt idx="7">
                  <c:v>35600</c:v>
                </c:pt>
                <c:pt idx="8">
                  <c:v>35965</c:v>
                </c:pt>
                <c:pt idx="9">
                  <c:v>36330</c:v>
                </c:pt>
                <c:pt idx="10">
                  <c:v>36696</c:v>
                </c:pt>
                <c:pt idx="11">
                  <c:v>37061</c:v>
                </c:pt>
                <c:pt idx="12">
                  <c:v>37426</c:v>
                </c:pt>
                <c:pt idx="13">
                  <c:v>37791</c:v>
                </c:pt>
                <c:pt idx="14">
                  <c:v>38157</c:v>
                </c:pt>
                <c:pt idx="15">
                  <c:v>38522</c:v>
                </c:pt>
                <c:pt idx="16">
                  <c:v>38887</c:v>
                </c:pt>
                <c:pt idx="17">
                  <c:v>39252</c:v>
                </c:pt>
                <c:pt idx="18">
                  <c:v>39618</c:v>
                </c:pt>
                <c:pt idx="19">
                  <c:v>39983</c:v>
                </c:pt>
                <c:pt idx="20">
                  <c:v>40348</c:v>
                </c:pt>
                <c:pt idx="21">
                  <c:v>40713</c:v>
                </c:pt>
                <c:pt idx="22">
                  <c:v>41079</c:v>
                </c:pt>
                <c:pt idx="23">
                  <c:v>41444</c:v>
                </c:pt>
                <c:pt idx="24">
                  <c:v>41809</c:v>
                </c:pt>
                <c:pt idx="25">
                  <c:v>42174</c:v>
                </c:pt>
                <c:pt idx="26">
                  <c:v>42540</c:v>
                </c:pt>
                <c:pt idx="27">
                  <c:v>42905</c:v>
                </c:pt>
                <c:pt idx="28">
                  <c:v>43270</c:v>
                </c:pt>
                <c:pt idx="29">
                  <c:v>43635</c:v>
                </c:pt>
                <c:pt idx="30">
                  <c:v>44001</c:v>
                </c:pt>
                <c:pt idx="31">
                  <c:v>44366</c:v>
                </c:pt>
                <c:pt idx="32">
                  <c:v>44731</c:v>
                </c:pt>
                <c:pt idx="33">
                  <c:v>45096</c:v>
                </c:pt>
                <c:pt idx="34">
                  <c:v>45462</c:v>
                </c:pt>
                <c:pt idx="35">
                  <c:v>45827</c:v>
                </c:pt>
                <c:pt idx="36">
                  <c:v>46192</c:v>
                </c:pt>
                <c:pt idx="37">
                  <c:v>46557</c:v>
                </c:pt>
                <c:pt idx="38">
                  <c:v>46923</c:v>
                </c:pt>
                <c:pt idx="39">
                  <c:v>47288</c:v>
                </c:pt>
                <c:pt idx="40">
                  <c:v>47653</c:v>
                </c:pt>
              </c:numCache>
            </c:numRef>
          </c:cat>
          <c:val>
            <c:numRef>
              <c:f>'Long-run - CAT'!$B$26:$AP$26</c:f>
              <c:numCache>
                <c:formatCode>0.00</c:formatCode>
                <c:ptCount val="41"/>
                <c:pt idx="0">
                  <c:v>35588.198437185361</c:v>
                </c:pt>
                <c:pt idx="1">
                  <c:v>35967.570181445946</c:v>
                </c:pt>
                <c:pt idx="2">
                  <c:v>35178.510241029609</c:v>
                </c:pt>
                <c:pt idx="3">
                  <c:v>35479.060664269433</c:v>
                </c:pt>
                <c:pt idx="4">
                  <c:v>35619.284656582502</c:v>
                </c:pt>
                <c:pt idx="5">
                  <c:v>36323.268877719638</c:v>
                </c:pt>
                <c:pt idx="6">
                  <c:v>37051.27400900334</c:v>
                </c:pt>
                <c:pt idx="7">
                  <c:v>37257.748870204618</c:v>
                </c:pt>
                <c:pt idx="8">
                  <c:v>37498.401527280839</c:v>
                </c:pt>
                <c:pt idx="9">
                  <c:v>37773.511347074513</c:v>
                </c:pt>
                <c:pt idx="10">
                  <c:v>39037.818480994858</c:v>
                </c:pt>
                <c:pt idx="11">
                  <c:v>39170.382853304196</c:v>
                </c:pt>
                <c:pt idx="12">
                  <c:v>39791.429951646322</c:v>
                </c:pt>
                <c:pt idx="13">
                  <c:v>41174.500133603789</c:v>
                </c:pt>
                <c:pt idx="14">
                  <c:v>42613.802448671217</c:v>
                </c:pt>
                <c:pt idx="15">
                  <c:v>43662.193455976034</c:v>
                </c:pt>
                <c:pt idx="16">
                  <c:v>44809.064687848193</c:v>
                </c:pt>
                <c:pt idx="17">
                  <c:v>45836.779259349561</c:v>
                </c:pt>
                <c:pt idx="18">
                  <c:v>46078.802815959942</c:v>
                </c:pt>
                <c:pt idx="19">
                  <c:v>45623.375758823255</c:v>
                </c:pt>
                <c:pt idx="20">
                  <c:v>47285.396291984245</c:v>
                </c:pt>
                <c:pt idx="21">
                  <c:v>48170.409687113854</c:v>
                </c:pt>
                <c:pt idx="22">
                  <c:v>48388.28040503426</c:v>
                </c:pt>
                <c:pt idx="23" formatCode="0">
                  <c:v>47095.05948151982</c:v>
                </c:pt>
                <c:pt idx="24" formatCode="0">
                  <c:v>46761.352943445556</c:v>
                </c:pt>
                <c:pt idx="25" formatCode="0">
                  <c:v>46427.646405371299</c:v>
                </c:pt>
                <c:pt idx="26" formatCode="0">
                  <c:v>46093.939867297042</c:v>
                </c:pt>
                <c:pt idx="27" formatCode="0">
                  <c:v>45760.233329222778</c:v>
                </c:pt>
                <c:pt idx="28" formatCode="0">
                  <c:v>45426.526791148521</c:v>
                </c:pt>
                <c:pt idx="29" formatCode="0">
                  <c:v>45092.820253074256</c:v>
                </c:pt>
                <c:pt idx="30" formatCode="0">
                  <c:v>44759.113715</c:v>
                </c:pt>
                <c:pt idx="31" formatCode="0">
                  <c:v>44057.242677349997</c:v>
                </c:pt>
                <c:pt idx="32" formatCode="0">
                  <c:v>43355.371639699995</c:v>
                </c:pt>
                <c:pt idx="33" formatCode="0">
                  <c:v>42653.50060205</c:v>
                </c:pt>
                <c:pt idx="34" formatCode="0">
                  <c:v>41951.629564399998</c:v>
                </c:pt>
                <c:pt idx="35" formatCode="0">
                  <c:v>41249.758526750004</c:v>
                </c:pt>
                <c:pt idx="36" formatCode="0">
                  <c:v>40547.887489100001</c:v>
                </c:pt>
                <c:pt idx="37" formatCode="0">
                  <c:v>39846.016451449999</c:v>
                </c:pt>
                <c:pt idx="38" formatCode="0">
                  <c:v>39144.145413800004</c:v>
                </c:pt>
                <c:pt idx="39" formatCode="0">
                  <c:v>38442.274376150002</c:v>
                </c:pt>
                <c:pt idx="40" formatCode="0">
                  <c:v>37740.4033385</c:v>
                </c:pt>
              </c:numCache>
            </c:numRef>
          </c:val>
          <c:smooth val="0"/>
        </c:ser>
        <c:ser>
          <c:idx val="2"/>
          <c:order val="6"/>
          <c:tx>
            <c:strRef>
              <c:f>'Long-run - CAT'!$A$24</c:f>
              <c:strCache>
                <c:ptCount val="1"/>
                <c:pt idx="0">
                  <c:v>BAU</c:v>
                </c:pt>
              </c:strCache>
            </c:strRef>
          </c:tx>
          <c:spPr>
            <a:ln>
              <a:solidFill>
                <a:srgbClr val="C00000"/>
              </a:solidFill>
              <a:prstDash val="dash"/>
            </a:ln>
          </c:spPr>
          <c:marker>
            <c:symbol val="none"/>
          </c:marker>
          <c:cat>
            <c:numRef>
              <c:f>'Long-run - CAT'!$B$2:$AP$2</c:f>
              <c:numCache>
                <c:formatCode>yyyy</c:formatCode>
                <c:ptCount val="41"/>
                <c:pt idx="0">
                  <c:v>33043</c:v>
                </c:pt>
                <c:pt idx="1">
                  <c:v>33408</c:v>
                </c:pt>
                <c:pt idx="2">
                  <c:v>33774</c:v>
                </c:pt>
                <c:pt idx="3">
                  <c:v>34139</c:v>
                </c:pt>
                <c:pt idx="4">
                  <c:v>34504</c:v>
                </c:pt>
                <c:pt idx="5">
                  <c:v>34869</c:v>
                </c:pt>
                <c:pt idx="6">
                  <c:v>35235</c:v>
                </c:pt>
                <c:pt idx="7">
                  <c:v>35600</c:v>
                </c:pt>
                <c:pt idx="8">
                  <c:v>35965</c:v>
                </c:pt>
                <c:pt idx="9">
                  <c:v>36330</c:v>
                </c:pt>
                <c:pt idx="10">
                  <c:v>36696</c:v>
                </c:pt>
                <c:pt idx="11">
                  <c:v>37061</c:v>
                </c:pt>
                <c:pt idx="12">
                  <c:v>37426</c:v>
                </c:pt>
                <c:pt idx="13">
                  <c:v>37791</c:v>
                </c:pt>
                <c:pt idx="14">
                  <c:v>38157</c:v>
                </c:pt>
                <c:pt idx="15">
                  <c:v>38522</c:v>
                </c:pt>
                <c:pt idx="16">
                  <c:v>38887</c:v>
                </c:pt>
                <c:pt idx="17">
                  <c:v>39252</c:v>
                </c:pt>
                <c:pt idx="18">
                  <c:v>39618</c:v>
                </c:pt>
                <c:pt idx="19">
                  <c:v>39983</c:v>
                </c:pt>
                <c:pt idx="20">
                  <c:v>40348</c:v>
                </c:pt>
                <c:pt idx="21">
                  <c:v>40713</c:v>
                </c:pt>
                <c:pt idx="22">
                  <c:v>41079</c:v>
                </c:pt>
                <c:pt idx="23">
                  <c:v>41444</c:v>
                </c:pt>
                <c:pt idx="24">
                  <c:v>41809</c:v>
                </c:pt>
                <c:pt idx="25">
                  <c:v>42174</c:v>
                </c:pt>
                <c:pt idx="26">
                  <c:v>42540</c:v>
                </c:pt>
                <c:pt idx="27">
                  <c:v>42905</c:v>
                </c:pt>
                <c:pt idx="28">
                  <c:v>43270</c:v>
                </c:pt>
                <c:pt idx="29">
                  <c:v>43635</c:v>
                </c:pt>
                <c:pt idx="30">
                  <c:v>44001</c:v>
                </c:pt>
                <c:pt idx="31">
                  <c:v>44366</c:v>
                </c:pt>
                <c:pt idx="32">
                  <c:v>44731</c:v>
                </c:pt>
                <c:pt idx="33">
                  <c:v>45096</c:v>
                </c:pt>
                <c:pt idx="34">
                  <c:v>45462</c:v>
                </c:pt>
                <c:pt idx="35">
                  <c:v>45827</c:v>
                </c:pt>
                <c:pt idx="36">
                  <c:v>46192</c:v>
                </c:pt>
                <c:pt idx="37">
                  <c:v>46557</c:v>
                </c:pt>
                <c:pt idx="38">
                  <c:v>46923</c:v>
                </c:pt>
                <c:pt idx="39">
                  <c:v>47288</c:v>
                </c:pt>
                <c:pt idx="40">
                  <c:v>47653</c:v>
                </c:pt>
              </c:numCache>
            </c:numRef>
          </c:cat>
          <c:val>
            <c:numRef>
              <c:f>'Long-run - CAT'!$B$24:$AP$24</c:f>
              <c:numCache>
                <c:formatCode>0.00</c:formatCode>
                <c:ptCount val="41"/>
                <c:pt idx="0">
                  <c:v>35588.198437185361</c:v>
                </c:pt>
                <c:pt idx="1">
                  <c:v>35967.570181445946</c:v>
                </c:pt>
                <c:pt idx="2">
                  <c:v>35178.510241029609</c:v>
                </c:pt>
                <c:pt idx="3">
                  <c:v>35479.060664269433</c:v>
                </c:pt>
                <c:pt idx="4">
                  <c:v>35619.284656582502</c:v>
                </c:pt>
                <c:pt idx="5">
                  <c:v>36323.268877719638</c:v>
                </c:pt>
                <c:pt idx="6">
                  <c:v>37051.27400900334</c:v>
                </c:pt>
                <c:pt idx="7">
                  <c:v>37257.748870204618</c:v>
                </c:pt>
                <c:pt idx="8">
                  <c:v>37498.401527280839</c:v>
                </c:pt>
                <c:pt idx="9">
                  <c:v>37773.511347074513</c:v>
                </c:pt>
                <c:pt idx="10">
                  <c:v>39037.818480994858</c:v>
                </c:pt>
                <c:pt idx="11">
                  <c:v>39170.382853304196</c:v>
                </c:pt>
                <c:pt idx="12">
                  <c:v>39791.429951646322</c:v>
                </c:pt>
                <c:pt idx="13">
                  <c:v>41174.500133603789</c:v>
                </c:pt>
                <c:pt idx="14">
                  <c:v>42613.802448671217</c:v>
                </c:pt>
                <c:pt idx="15">
                  <c:v>43662.193455976034</c:v>
                </c:pt>
                <c:pt idx="16">
                  <c:v>44809.064687848193</c:v>
                </c:pt>
                <c:pt idx="17">
                  <c:v>45836.779259349561</c:v>
                </c:pt>
                <c:pt idx="18">
                  <c:v>46078.802815959942</c:v>
                </c:pt>
                <c:pt idx="19">
                  <c:v>45623.375758823255</c:v>
                </c:pt>
                <c:pt idx="20">
                  <c:v>47285.396291984245</c:v>
                </c:pt>
                <c:pt idx="21" formatCode="0">
                  <c:v>47732.990342579331</c:v>
                </c:pt>
                <c:pt idx="22" formatCode="0">
                  <c:v>49088.215723554327</c:v>
                </c:pt>
                <c:pt idx="23" formatCode="0">
                  <c:v>50443.441104529331</c:v>
                </c:pt>
                <c:pt idx="24" formatCode="0">
                  <c:v>51798.666485504327</c:v>
                </c:pt>
                <c:pt idx="25" formatCode="0">
                  <c:v>53153.891866479324</c:v>
                </c:pt>
                <c:pt idx="26" formatCode="0">
                  <c:v>54509.117247454327</c:v>
                </c:pt>
                <c:pt idx="27" formatCode="0">
                  <c:v>55864.342628429324</c:v>
                </c:pt>
                <c:pt idx="28" formatCode="0">
                  <c:v>57219.568009404327</c:v>
                </c:pt>
                <c:pt idx="29" formatCode="0">
                  <c:v>58574.793390379331</c:v>
                </c:pt>
                <c:pt idx="30" formatCode="0">
                  <c:v>59930.018771354327</c:v>
                </c:pt>
                <c:pt idx="31" formatCode="0">
                  <c:v>61017.291056429334</c:v>
                </c:pt>
                <c:pt idx="32" formatCode="0">
                  <c:v>62104.563341504334</c:v>
                </c:pt>
                <c:pt idx="33" formatCode="0">
                  <c:v>63191.835626579334</c:v>
                </c:pt>
                <c:pt idx="34" formatCode="0">
                  <c:v>64279.107911654333</c:v>
                </c:pt>
                <c:pt idx="35" formatCode="0">
                  <c:v>65366.38019672934</c:v>
                </c:pt>
                <c:pt idx="36" formatCode="0">
                  <c:v>66453.652481804325</c:v>
                </c:pt>
                <c:pt idx="37" formatCode="0">
                  <c:v>67540.924766879325</c:v>
                </c:pt>
                <c:pt idx="38" formatCode="0">
                  <c:v>68628.197051954325</c:v>
                </c:pt>
                <c:pt idx="39" formatCode="0">
                  <c:v>69715.469337029339</c:v>
                </c:pt>
                <c:pt idx="40" formatCode="0">
                  <c:v>70802.741622104324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6595752"/>
        <c:axId val="506598888"/>
      </c:lineChart>
      <c:dateAx>
        <c:axId val="506595752"/>
        <c:scaling>
          <c:orientation val="minMax"/>
          <c:max val="47484"/>
          <c:min val="32874"/>
        </c:scaling>
        <c:delete val="0"/>
        <c:axPos val="b"/>
        <c:numFmt formatCode="yyyy" sourceLinked="1"/>
        <c:majorTickMark val="out"/>
        <c:minorTickMark val="none"/>
        <c:tickLblPos val="nextTo"/>
        <c:crossAx val="506598888"/>
        <c:crosses val="autoZero"/>
        <c:auto val="1"/>
        <c:lblOffset val="100"/>
        <c:baseTimeUnit val="years"/>
        <c:majorUnit val="5"/>
        <c:majorTimeUnit val="years"/>
      </c:dateAx>
      <c:valAx>
        <c:axId val="506598888"/>
        <c:scaling>
          <c:orientation val="minMax"/>
          <c:max val="80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06595752"/>
        <c:crosses val="autoZero"/>
        <c:crossBetween val="midCat"/>
      </c:valAx>
    </c:plotArea>
    <c:legend>
      <c:legendPos val="r"/>
      <c:layout/>
      <c:overlay val="0"/>
    </c:legend>
    <c:plotVisOnly val="1"/>
    <c:dispBlanksAs val="zero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0.48721</cdr:x>
      <cdr:y>0.03287</cdr:y>
    </cdr:from>
    <cdr:to>
      <cdr:x>0.48721</cdr:x>
      <cdr:y>0.9481</cdr:y>
    </cdr:to>
    <cdr:cxnSp macro="">
      <cdr:nvCxnSpPr>
        <cdr:cNvPr id="2" name="Straight Connector 1"/>
        <cdr:cNvCxnSpPr/>
      </cdr:nvCxnSpPr>
      <cdr:spPr>
        <a:xfrm xmlns:a="http://schemas.openxmlformats.org/drawingml/2006/main" flipV="1">
          <a:off x="4232275" y="180975"/>
          <a:ext cx="0" cy="5038725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chemeClr val="tx1">
              <a:alpha val="64000"/>
            </a:schemeClr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0.48721</cdr:x>
      <cdr:y>0.03287</cdr:y>
    </cdr:from>
    <cdr:to>
      <cdr:x>0.48721</cdr:x>
      <cdr:y>0.9481</cdr:y>
    </cdr:to>
    <cdr:cxnSp macro="">
      <cdr:nvCxnSpPr>
        <cdr:cNvPr id="2" name="Straight Connector 1"/>
        <cdr:cNvCxnSpPr/>
      </cdr:nvCxnSpPr>
      <cdr:spPr>
        <a:xfrm xmlns:a="http://schemas.openxmlformats.org/drawingml/2006/main" flipV="1">
          <a:off x="4232275" y="180975"/>
          <a:ext cx="0" cy="5038725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chemeClr val="tx1">
              <a:alpha val="64000"/>
            </a:schemeClr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0.48721</cdr:x>
      <cdr:y>0.03287</cdr:y>
    </cdr:from>
    <cdr:to>
      <cdr:x>0.48721</cdr:x>
      <cdr:y>0.9481</cdr:y>
    </cdr:to>
    <cdr:cxnSp macro="">
      <cdr:nvCxnSpPr>
        <cdr:cNvPr id="2" name="Straight Connector 1"/>
        <cdr:cNvCxnSpPr/>
      </cdr:nvCxnSpPr>
      <cdr:spPr>
        <a:xfrm xmlns:a="http://schemas.openxmlformats.org/drawingml/2006/main" flipV="1">
          <a:off x="4232275" y="180975"/>
          <a:ext cx="0" cy="5038725"/>
        </a:xfrm>
        <a:prstGeom xmlns:a="http://schemas.openxmlformats.org/drawingml/2006/main" prst="line">
          <a:avLst/>
        </a:prstGeom>
        <a:ln xmlns:a="http://schemas.openxmlformats.org/drawingml/2006/main" w="22225">
          <a:solidFill>
            <a:schemeClr val="tx1">
              <a:alpha val="64000"/>
            </a:schemeClr>
          </a:solidFill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4BB1C0-B39A-4822-80DF-0022556D63BD}" type="datetimeFigureOut">
              <a:rPr lang="en-AU" smtClean="0"/>
              <a:t>13/07/2020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FFFFF4B-7D1D-4122-BE08-3B1F6EA1314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1631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DC3F55-19C3-41ED-A31E-C02F43842FBA}" type="datetimeFigureOut">
              <a:rPr lang="en-AU" smtClean="0"/>
              <a:t>13/07/2020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7425" y="696913"/>
            <a:ext cx="503555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6D978C-F7F6-4932-94BB-506A1145FD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5324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D978C-F7F6-4932-94BB-506A1145FDEB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4955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D978C-F7F6-4932-94BB-506A1145FDEB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8515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D978C-F7F6-4932-94BB-506A1145FDEB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2253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AU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D978C-F7F6-4932-94BB-506A1145FDEB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8984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D978C-F7F6-4932-94BB-506A1145FDEB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7492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D978C-F7F6-4932-94BB-506A1145FDEB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50043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D978C-F7F6-4932-94BB-506A1145FDEB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4817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D978C-F7F6-4932-94BB-506A1145FDEB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85502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D978C-F7F6-4932-94BB-506A1145FDEB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39637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D978C-F7F6-4932-94BB-506A1145FDEB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25917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D978C-F7F6-4932-94BB-506A1145FDEB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7098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4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D978C-F7F6-4932-94BB-506A1145FDEB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8476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D978C-F7F6-4932-94BB-506A1145FDEB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5609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D978C-F7F6-4932-94BB-506A1145FDEB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7933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D978C-F7F6-4932-94BB-506A1145FDEB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9032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D978C-F7F6-4932-94BB-506A1145FDEB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9032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D978C-F7F6-4932-94BB-506A1145FDEB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9032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D978C-F7F6-4932-94BB-506A1145FDEB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3480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D978C-F7F6-4932-94BB-506A1145FDEB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47186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206"/>
            <a:ext cx="6200775" cy="63507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5900" y="4176889"/>
            <a:ext cx="6934200" cy="449630"/>
          </a:xfrm>
        </p:spPr>
        <p:txBody>
          <a:bodyPr>
            <a:normAutofit/>
          </a:bodyPr>
          <a:lstStyle>
            <a:lvl1pPr marL="0" indent="0" algn="ctr">
              <a:buNone/>
              <a:defRPr sz="2000" b="1" baseline="0">
                <a:solidFill>
                  <a:srgbClr val="7A7A7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 name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01B0D-12AB-48F7-918B-E82F31728E1E}" type="datetime1">
              <a:rPr lang="en-US" smtClean="0"/>
              <a:t>7/13/2020</a:t>
            </a:fld>
            <a:endParaRPr lang="en-US"/>
          </a:p>
        </p:txBody>
      </p:sp>
      <p:pic>
        <p:nvPicPr>
          <p:cNvPr id="8" name="Picture 7" descr="CCA crest_inlin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72480" y="282352"/>
            <a:ext cx="2935224" cy="914400"/>
          </a:xfrm>
          <a:prstGeom prst="rect">
            <a:avLst/>
          </a:prstGeom>
        </p:spPr>
      </p:pic>
      <p:pic>
        <p:nvPicPr>
          <p:cNvPr id="9" name="Picture 8" descr="CCA Logo_RGB_inlin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113240" y="260648"/>
            <a:ext cx="2490216" cy="117043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477574" y="4638676"/>
            <a:ext cx="6939752" cy="47833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solidFill>
                  <a:srgbClr val="7A7A7A"/>
                </a:solidFill>
              </a:defRPr>
            </a:lvl1pPr>
          </a:lstStyle>
          <a:p>
            <a:pPr lvl="0"/>
            <a:r>
              <a:rPr lang="en-US" dirty="0" smtClean="0"/>
              <a:t>Click to add presenter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32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C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rgbClr val="0C9FC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C9FCD"/>
              </a:buClr>
              <a:defRPr/>
            </a:lvl1pPr>
            <a:lvl2pPr>
              <a:buClr>
                <a:srgbClr val="0C9FCD"/>
              </a:buClr>
              <a:defRPr/>
            </a:lvl2pPr>
            <a:lvl3pPr>
              <a:buClr>
                <a:srgbClr val="0C9FCD"/>
              </a:buClr>
              <a:defRPr/>
            </a:lvl3pPr>
            <a:lvl4pPr>
              <a:buClr>
                <a:srgbClr val="0C9FCD"/>
              </a:buClr>
              <a:defRPr/>
            </a:lvl4pPr>
            <a:lvl5pPr>
              <a:buClr>
                <a:srgbClr val="0C9FCD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A762-4CA8-48A0-B03F-6AF66D27E507}" type="slidenum">
              <a:rPr lang="en-AU" smtClean="0"/>
              <a:pPr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91" y="6362278"/>
            <a:ext cx="2857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741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A Title, Content and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rgbClr val="0C9FC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152648"/>
          </a:xfrm>
        </p:spPr>
        <p:txBody>
          <a:bodyPr/>
          <a:lstStyle>
            <a:lvl1pPr>
              <a:buClr>
                <a:srgbClr val="0C9FCD"/>
              </a:buClr>
              <a:defRPr/>
            </a:lvl1pPr>
            <a:lvl2pPr>
              <a:buClr>
                <a:srgbClr val="0C9FCD"/>
              </a:buClr>
              <a:defRPr/>
            </a:lvl2pPr>
            <a:lvl3pPr>
              <a:buClr>
                <a:srgbClr val="0C9FCD"/>
              </a:buClr>
              <a:defRPr/>
            </a:lvl3pPr>
            <a:lvl4pPr>
              <a:buClr>
                <a:srgbClr val="0C9FCD"/>
              </a:buClr>
              <a:defRPr/>
            </a:lvl4pPr>
            <a:lvl5pPr>
              <a:buClr>
                <a:srgbClr val="0C9FCD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A762-4CA8-48A0-B03F-6AF66D27E507}" type="slidenum">
              <a:rPr lang="en-AU" smtClean="0"/>
              <a:pPr/>
              <a:t>‹#›</a:t>
            </a:fld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77838" y="5837626"/>
            <a:ext cx="8926512" cy="44158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aseline="0">
                <a:solidFill>
                  <a:srgbClr val="7A7A7A"/>
                </a:solidFill>
              </a:defRPr>
            </a:lvl1pPr>
          </a:lstStyle>
          <a:p>
            <a:pPr lvl="0"/>
            <a:r>
              <a:rPr lang="en-US" dirty="0" smtClean="0"/>
              <a:t>Insert note or footnote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91" y="6362278"/>
            <a:ext cx="2857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160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CA Title, Content and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rgbClr val="0C9FC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152648"/>
          </a:xfrm>
        </p:spPr>
        <p:txBody>
          <a:bodyPr/>
          <a:lstStyle>
            <a:lvl1pPr>
              <a:buClr>
                <a:srgbClr val="0C9FCD"/>
              </a:buClr>
              <a:defRPr/>
            </a:lvl1pPr>
            <a:lvl2pPr>
              <a:buClr>
                <a:srgbClr val="0C9FCD"/>
              </a:buClr>
              <a:defRPr/>
            </a:lvl2pPr>
            <a:lvl3pPr>
              <a:buClr>
                <a:srgbClr val="0C9FCD"/>
              </a:buClr>
              <a:defRPr/>
            </a:lvl3pPr>
            <a:lvl4pPr>
              <a:buClr>
                <a:srgbClr val="0C9FCD"/>
              </a:buClr>
              <a:defRPr/>
            </a:lvl4pPr>
            <a:lvl5pPr>
              <a:buClr>
                <a:srgbClr val="0C9FCD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566B-124C-478E-AF91-CEA18B5CA26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77838" y="5837626"/>
            <a:ext cx="8926512" cy="44158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baseline="0">
                <a:solidFill>
                  <a:srgbClr val="7A7A7A"/>
                </a:solidFill>
              </a:defRPr>
            </a:lvl1pPr>
          </a:lstStyle>
          <a:p>
            <a:pPr lvl="0"/>
            <a:r>
              <a:rPr lang="en-US" dirty="0" smtClean="0"/>
              <a:t>Insert note or footnote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91" y="6362278"/>
            <a:ext cx="2857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69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CA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rgbClr val="0C9FC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buClr>
                <a:srgbClr val="0C9FCD"/>
              </a:buClr>
              <a:defRPr sz="2800"/>
            </a:lvl1pPr>
            <a:lvl2pPr>
              <a:buClr>
                <a:srgbClr val="0C9FCD"/>
              </a:buClr>
              <a:defRPr sz="2400"/>
            </a:lvl2pPr>
            <a:lvl3pPr>
              <a:buClr>
                <a:srgbClr val="0C9FCD"/>
              </a:buClr>
              <a:defRPr sz="2000"/>
            </a:lvl3pPr>
            <a:lvl4pPr>
              <a:buClr>
                <a:srgbClr val="0C9FCD"/>
              </a:buClr>
              <a:defRPr sz="1800"/>
            </a:lvl4pPr>
            <a:lvl5pPr>
              <a:buClr>
                <a:srgbClr val="0C9FCD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buClr>
                <a:srgbClr val="0C9FCD"/>
              </a:buClr>
              <a:defRPr sz="2800"/>
            </a:lvl1pPr>
            <a:lvl2pPr>
              <a:buClr>
                <a:srgbClr val="0C9FCD"/>
              </a:buClr>
              <a:defRPr sz="2400"/>
            </a:lvl2pPr>
            <a:lvl3pPr>
              <a:buClr>
                <a:srgbClr val="0C9FCD"/>
              </a:buClr>
              <a:defRPr sz="2000"/>
            </a:lvl3pPr>
            <a:lvl4pPr>
              <a:buClr>
                <a:srgbClr val="0C9FCD"/>
              </a:buClr>
              <a:defRPr sz="1800"/>
            </a:lvl4pPr>
            <a:lvl5pPr>
              <a:buClr>
                <a:srgbClr val="0C9FCD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3566B-124C-478E-AF91-CEA18B5CA26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91" y="6362278"/>
            <a:ext cx="2857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41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A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C9FC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A762-4CA8-48A0-B03F-6AF66D27E507}" type="slidenum">
              <a:rPr lang="en-AU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03395" y="1593251"/>
            <a:ext cx="8919164" cy="442604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91" y="6362278"/>
            <a:ext cx="2857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629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CA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C9FC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A762-4CA8-48A0-B03F-6AF66D27E507}" type="slidenum">
              <a:rPr lang="en-AU" smtClean="0"/>
              <a:pPr/>
              <a:t>‹#›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91" y="6362278"/>
            <a:ext cx="2857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533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A762-4CA8-48A0-B03F-6AF66D27E507}" type="slidenum">
              <a:rPr lang="en-AU" smtClean="0"/>
              <a:pPr/>
              <a:t>‹#›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91" y="6362278"/>
            <a:ext cx="2857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20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54DDC-0EED-4E0D-9E0A-5C6A1C7604B5}" type="datetime1">
              <a:rPr lang="en-US" smtClean="0"/>
              <a:t>7/13/2020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DA762-4CA8-48A0-B03F-6AF66D27E507}" type="slidenum">
              <a:rPr lang="en-AU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80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60" r:id="rId3"/>
    <p:sldLayoutId id="2147483662" r:id="rId4"/>
    <p:sldLayoutId id="2147483656" r:id="rId5"/>
    <p:sldLayoutId id="2147483658" r:id="rId6"/>
    <p:sldLayoutId id="2147483661" r:id="rId7"/>
    <p:sldLayoutId id="2147483659" r:id="rId8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submissions@climatechangeauthority.gov.au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hyperlink" Target="http://www.climatechangeauthority.gov.au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 Review: Australia’s climate policy options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Webinar 3 February 2016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477574" y="4638676"/>
            <a:ext cx="6939752" cy="86157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Shayleen Thompson – Acting CEO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Kath Rowley – General Manager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0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Emissions trading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©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Encyclopaedia</a:t>
            </a:r>
            <a:r>
              <a:rPr lang="en-US" dirty="0" smtClean="0">
                <a:solidFill>
                  <a:srgbClr val="000000"/>
                </a:solidFill>
              </a:rPr>
              <a:t> Britannica, Inc.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A762-4CA8-48A0-B03F-6AF66D27E507}" type="slidenum">
              <a:rPr lang="en-AU" smtClean="0"/>
              <a:pPr/>
              <a:t>10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8" t="4249" r="6243" b="8605"/>
          <a:stretch/>
        </p:blipFill>
        <p:spPr bwMode="auto">
          <a:xfrm>
            <a:off x="1694495" y="1650320"/>
            <a:ext cx="6424270" cy="42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03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Mandatory carbon pricing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A762-4CA8-48A0-B03F-6AF66D27E507}" type="slidenum">
              <a:rPr lang="en-AU" smtClean="0"/>
              <a:pPr/>
              <a:t>11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889344" y="1467314"/>
            <a:ext cx="5261247" cy="4714932"/>
          </a:xfrm>
          <a:prstGeom prst="round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50970" y="1467312"/>
            <a:ext cx="5299765" cy="4714933"/>
          </a:xfrm>
          <a:prstGeom prst="roundRect">
            <a:avLst/>
          </a:prstGeom>
          <a:solidFill>
            <a:schemeClr val="accent1">
              <a:alpha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6143" y="1939724"/>
            <a:ext cx="3055465" cy="30315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AU" sz="2800" dirty="0">
                <a:solidFill>
                  <a:schemeClr val="accent1">
                    <a:lumMod val="75000"/>
                  </a:schemeClr>
                </a:solidFill>
              </a:rPr>
              <a:t>Emissions trading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Sets quantity of emissions</a:t>
            </a:r>
            <a:endParaRPr lang="en-AU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 smtClean="0"/>
              <a:t>Requires </a:t>
            </a:r>
            <a:r>
              <a:rPr lang="en-AU" sz="2800" dirty="0"/>
              <a:t>market infrastructure</a:t>
            </a:r>
          </a:p>
          <a:p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0" y="1939724"/>
            <a:ext cx="278390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AU" sz="2800" dirty="0">
                <a:solidFill>
                  <a:schemeClr val="accent1">
                    <a:lumMod val="75000"/>
                  </a:schemeClr>
                </a:solidFill>
              </a:rPr>
              <a:t>Carbon tax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/>
              <a:t>Sets </a:t>
            </a:r>
            <a:r>
              <a:rPr lang="en-AU" sz="2800" dirty="0" smtClean="0"/>
              <a:t>price</a:t>
            </a:r>
            <a:endParaRPr lang="en-A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981608" y="1608788"/>
            <a:ext cx="216898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en-AU" sz="2800" dirty="0" smtClean="0"/>
              <a:t>Internalise costs of emissions</a:t>
            </a:r>
            <a:endParaRPr lang="en-AU" sz="2800" dirty="0"/>
          </a:p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en-AU" sz="2800" dirty="0" smtClean="0"/>
              <a:t>Reduce emissions cost-effectively</a:t>
            </a:r>
          </a:p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en-GB" sz="2800" dirty="0" smtClean="0"/>
              <a:t>Can raise revenue</a:t>
            </a:r>
            <a:endParaRPr lang="en-AU" sz="2800" dirty="0" smtClean="0"/>
          </a:p>
          <a:p>
            <a:pPr algn="ctr">
              <a:lnSpc>
                <a:spcPct val="90000"/>
              </a:lnSpc>
              <a:spcAft>
                <a:spcPts val="1200"/>
              </a:spcAft>
            </a:pPr>
            <a:r>
              <a:rPr lang="en-AU" sz="2800" dirty="0" smtClean="0"/>
              <a:t>Scalable</a:t>
            </a:r>
          </a:p>
        </p:txBody>
      </p:sp>
    </p:spTree>
    <p:extLst>
      <p:ext uri="{BB962C8B-B14F-4D97-AF65-F5344CB8AC3E}">
        <p14:creationId xmlns:p14="http://schemas.microsoft.com/office/powerpoint/2010/main" val="406841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types </a:t>
            </a:r>
            <a:r>
              <a:rPr lang="en-US" dirty="0"/>
              <a:t>of </a:t>
            </a:r>
            <a:r>
              <a:rPr lang="en-US" dirty="0" smtClean="0"/>
              <a:t>market policies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Voluntary carbon pricing</a:t>
            </a:r>
          </a:p>
          <a:p>
            <a:pPr lvl="1"/>
            <a:r>
              <a:rPr lang="en-AU" dirty="0"/>
              <a:t>Offset </a:t>
            </a:r>
            <a:r>
              <a:rPr lang="en-AU" dirty="0" smtClean="0"/>
              <a:t>schemes e.g. Emissions Reduction Fund, may link to government </a:t>
            </a:r>
            <a:r>
              <a:rPr lang="en-AU" dirty="0"/>
              <a:t>purchasing schemes</a:t>
            </a:r>
          </a:p>
          <a:p>
            <a:r>
              <a:rPr lang="en-AU" dirty="0" smtClean="0"/>
              <a:t>Other mandatory price-based policies</a:t>
            </a:r>
          </a:p>
          <a:p>
            <a:pPr lvl="1"/>
            <a:r>
              <a:rPr lang="en-AU" dirty="0" smtClean="0"/>
              <a:t>Renewable energy target schemes with tradeable certificates e.g. the RET</a:t>
            </a:r>
          </a:p>
          <a:p>
            <a:pPr lvl="1"/>
            <a:r>
              <a:rPr lang="en-AU" dirty="0" smtClean="0"/>
              <a:t>Energy efficiency targets schemes with tradeable certificates e.g</a:t>
            </a:r>
            <a:r>
              <a:rPr lang="en-AU" dirty="0"/>
              <a:t>. NSW Energy Savings Scheme</a:t>
            </a:r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A762-4CA8-48A0-B03F-6AF66D27E507}" type="slidenum">
              <a:rPr lang="en-AU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12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ypes </a:t>
            </a:r>
            <a:r>
              <a:rPr lang="en-US" dirty="0"/>
              <a:t>of </a:t>
            </a:r>
            <a:r>
              <a:rPr lang="en-US" dirty="0" smtClean="0"/>
              <a:t>non-market policies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Source: CCA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A762-4CA8-48A0-B03F-6AF66D27E507}" type="slidenum">
              <a:rPr lang="en-AU" smtClean="0"/>
              <a:pPr/>
              <a:t>13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t"/>
            <a:r>
              <a:rPr lang="en-AU" dirty="0" smtClean="0"/>
              <a:t>Regulation</a:t>
            </a:r>
            <a:endParaRPr lang="en-AU" dirty="0"/>
          </a:p>
          <a:p>
            <a:pPr lvl="1" fontAlgn="t"/>
            <a:r>
              <a:rPr lang="en-AU" sz="2400" dirty="0"/>
              <a:t>Facility-level emission limits</a:t>
            </a:r>
          </a:p>
          <a:p>
            <a:pPr lvl="1" fontAlgn="t"/>
            <a:r>
              <a:rPr lang="en-AU" sz="2400" dirty="0" smtClean="0"/>
              <a:t>Standards for appliances; buildings; vehicles</a:t>
            </a:r>
            <a:endParaRPr lang="en-AU" sz="2400" dirty="0"/>
          </a:p>
          <a:p>
            <a:endParaRPr lang="en-AU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65" y="3179581"/>
            <a:ext cx="8440882" cy="289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21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non-market </a:t>
            </a:r>
            <a:r>
              <a:rPr lang="en-US" dirty="0" smtClean="0"/>
              <a:t>policies - </a:t>
            </a:r>
            <a:r>
              <a:rPr lang="en-US" dirty="0" err="1" smtClean="0"/>
              <a:t>cont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en-AU" dirty="0"/>
              <a:t>Information programs</a:t>
            </a:r>
          </a:p>
          <a:p>
            <a:pPr lvl="1" fontAlgn="t"/>
            <a:r>
              <a:rPr lang="en-AU" sz="2400" dirty="0"/>
              <a:t>Energy labelling for appliances</a:t>
            </a:r>
          </a:p>
          <a:p>
            <a:pPr lvl="1" fontAlgn="t"/>
            <a:r>
              <a:rPr lang="en-AU" sz="2400" dirty="0"/>
              <a:t>Information and advice on energy </a:t>
            </a:r>
            <a:r>
              <a:rPr lang="en-AU" sz="2400" dirty="0" smtClean="0"/>
              <a:t>efficiency</a:t>
            </a:r>
          </a:p>
          <a:p>
            <a:pPr lvl="1" fontAlgn="t"/>
            <a:endParaRPr lang="en-AU" sz="2400" dirty="0"/>
          </a:p>
          <a:p>
            <a:pPr lvl="1" fontAlgn="t"/>
            <a:endParaRPr lang="en-AU" sz="2400" dirty="0"/>
          </a:p>
          <a:p>
            <a:pPr fontAlgn="t"/>
            <a:r>
              <a:rPr lang="en-AU" dirty="0" smtClean="0"/>
              <a:t>Innovation </a:t>
            </a:r>
            <a:r>
              <a:rPr lang="en-AU" dirty="0"/>
              <a:t>support</a:t>
            </a:r>
          </a:p>
          <a:p>
            <a:pPr lvl="1" fontAlgn="t"/>
            <a:r>
              <a:rPr lang="en-AU" sz="2400" dirty="0"/>
              <a:t>Grants for research &amp; development</a:t>
            </a:r>
          </a:p>
          <a:p>
            <a:pPr lvl="1" fontAlgn="t"/>
            <a:r>
              <a:rPr lang="en-AU" sz="2400" dirty="0"/>
              <a:t>I</a:t>
            </a:r>
            <a:r>
              <a:rPr lang="en-AU" sz="2400" dirty="0" smtClean="0"/>
              <a:t>nvestment to assist commercialisation of products</a:t>
            </a:r>
          </a:p>
          <a:p>
            <a:pPr marL="457200" lvl="1" indent="0" fontAlgn="t">
              <a:buNone/>
            </a:pPr>
            <a:r>
              <a:rPr lang="en-AU" sz="2400" dirty="0" smtClean="0"/>
              <a:t>e.g. ARENA, CEFC</a:t>
            </a:r>
            <a:endParaRPr lang="en-AU" sz="2400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A762-4CA8-48A0-B03F-6AF66D27E507}" type="slidenum">
              <a:rPr lang="en-AU" smtClean="0"/>
              <a:pPr/>
              <a:t>14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769" y="1462956"/>
            <a:ext cx="143827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4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Policy evaluation</a:t>
            </a:r>
            <a:endParaRPr lang="en-AU" dirty="0"/>
          </a:p>
        </p:txBody>
      </p:sp>
      <p:grpSp>
        <p:nvGrpSpPr>
          <p:cNvPr id="3" name="Group 2"/>
          <p:cNvGrpSpPr/>
          <p:nvPr/>
        </p:nvGrpSpPr>
        <p:grpSpPr>
          <a:xfrm>
            <a:off x="495299" y="1348022"/>
            <a:ext cx="8915399" cy="1584000"/>
            <a:chOff x="495299" y="1348022"/>
            <a:chExt cx="8915399" cy="1584000"/>
          </a:xfrm>
        </p:grpSpPr>
        <p:sp>
          <p:nvSpPr>
            <p:cNvPr id="8" name="Freeform 7"/>
            <p:cNvSpPr/>
            <p:nvPr/>
          </p:nvSpPr>
          <p:spPr>
            <a:xfrm>
              <a:off x="495299" y="1348022"/>
              <a:ext cx="5040000" cy="1584000"/>
            </a:xfrm>
            <a:custGeom>
              <a:avLst/>
              <a:gdLst>
                <a:gd name="connsiteX0" fmla="*/ 0 w 1637567"/>
                <a:gd name="connsiteY0" fmla="*/ 0 h 1146297"/>
                <a:gd name="connsiteX1" fmla="*/ 1064419 w 1637567"/>
                <a:gd name="connsiteY1" fmla="*/ 0 h 1146297"/>
                <a:gd name="connsiteX2" fmla="*/ 1637567 w 1637567"/>
                <a:gd name="connsiteY2" fmla="*/ 573149 h 1146297"/>
                <a:gd name="connsiteX3" fmla="*/ 1064419 w 1637567"/>
                <a:gd name="connsiteY3" fmla="*/ 1146297 h 1146297"/>
                <a:gd name="connsiteX4" fmla="*/ 0 w 1637567"/>
                <a:gd name="connsiteY4" fmla="*/ 1146297 h 1146297"/>
                <a:gd name="connsiteX5" fmla="*/ 573149 w 1637567"/>
                <a:gd name="connsiteY5" fmla="*/ 573149 h 1146297"/>
                <a:gd name="connsiteX6" fmla="*/ 0 w 1637567"/>
                <a:gd name="connsiteY6" fmla="*/ 0 h 114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567" h="1146297">
                  <a:moveTo>
                    <a:pt x="1637567" y="0"/>
                  </a:moveTo>
                  <a:lnTo>
                    <a:pt x="1637567" y="745093"/>
                  </a:lnTo>
                  <a:lnTo>
                    <a:pt x="818783" y="1146297"/>
                  </a:lnTo>
                  <a:lnTo>
                    <a:pt x="0" y="745093"/>
                  </a:lnTo>
                  <a:lnTo>
                    <a:pt x="0" y="0"/>
                  </a:lnTo>
                  <a:lnTo>
                    <a:pt x="818783" y="401204"/>
                  </a:lnTo>
                  <a:lnTo>
                    <a:pt x="1637567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6" tIns="540000" rIns="8254" bIns="581403" numCol="1" spcCol="1270" anchor="t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2700" b="1" kern="1200" dirty="0" smtClean="0"/>
                <a:t>Environmental</a:t>
              </a:r>
              <a:br>
                <a:rPr lang="en-AU" sz="2700" b="1" kern="1200" dirty="0" smtClean="0"/>
              </a:br>
              <a:r>
                <a:rPr lang="en-AU" sz="2700" b="1" kern="1200" dirty="0" smtClean="0"/>
                <a:t>effectiveness</a:t>
              </a:r>
              <a:endParaRPr lang="en-AU" sz="2700" b="1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5526147" y="1353623"/>
              <a:ext cx="3884551" cy="1044000"/>
            </a:xfrm>
            <a:custGeom>
              <a:avLst/>
              <a:gdLst>
                <a:gd name="connsiteX0" fmla="*/ 177407 w 1064418"/>
                <a:gd name="connsiteY0" fmla="*/ 0 h 7769102"/>
                <a:gd name="connsiteX1" fmla="*/ 887011 w 1064418"/>
                <a:gd name="connsiteY1" fmla="*/ 0 h 7769102"/>
                <a:gd name="connsiteX2" fmla="*/ 1064418 w 1064418"/>
                <a:gd name="connsiteY2" fmla="*/ 177407 h 7769102"/>
                <a:gd name="connsiteX3" fmla="*/ 1064418 w 1064418"/>
                <a:gd name="connsiteY3" fmla="*/ 7769102 h 7769102"/>
                <a:gd name="connsiteX4" fmla="*/ 1064418 w 1064418"/>
                <a:gd name="connsiteY4" fmla="*/ 7769102 h 7769102"/>
                <a:gd name="connsiteX5" fmla="*/ 0 w 1064418"/>
                <a:gd name="connsiteY5" fmla="*/ 7769102 h 7769102"/>
                <a:gd name="connsiteX6" fmla="*/ 0 w 1064418"/>
                <a:gd name="connsiteY6" fmla="*/ 7769102 h 7769102"/>
                <a:gd name="connsiteX7" fmla="*/ 0 w 1064418"/>
                <a:gd name="connsiteY7" fmla="*/ 177407 h 7769102"/>
                <a:gd name="connsiteX8" fmla="*/ 177407 w 1064418"/>
                <a:gd name="connsiteY8" fmla="*/ 0 h 776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4418" h="7769102">
                  <a:moveTo>
                    <a:pt x="1064418" y="1294880"/>
                  </a:moveTo>
                  <a:lnTo>
                    <a:pt x="1064418" y="6474222"/>
                  </a:lnTo>
                  <a:cubicBezTo>
                    <a:pt x="1064418" y="7189363"/>
                    <a:pt x="1053536" y="7769102"/>
                    <a:pt x="1040112" y="7769102"/>
                  </a:cubicBezTo>
                  <a:lnTo>
                    <a:pt x="0" y="7769102"/>
                  </a:lnTo>
                  <a:lnTo>
                    <a:pt x="0" y="776910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40112" y="0"/>
                  </a:lnTo>
                  <a:cubicBezTo>
                    <a:pt x="1053536" y="0"/>
                    <a:pt x="1064418" y="579739"/>
                    <a:pt x="1064418" y="129488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5" tIns="72280" rIns="72280" bIns="72282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  <a:buChar char="••"/>
              </a:pPr>
              <a:r>
                <a:rPr lang="en-AU" sz="2300" kern="1200" dirty="0" smtClean="0">
                  <a:solidFill>
                    <a:schemeClr val="accent1">
                      <a:lumMod val="75000"/>
                    </a:schemeClr>
                  </a:solidFill>
                </a:rPr>
                <a:t>Carbon leakage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2300" dirty="0" smtClean="0">
                  <a:solidFill>
                    <a:schemeClr val="accent1">
                      <a:lumMod val="75000"/>
                    </a:schemeClr>
                  </a:solidFill>
                </a:rPr>
                <a:t>International units</a:t>
              </a:r>
              <a:endParaRPr lang="en-AU" sz="2300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09149" y="2450707"/>
            <a:ext cx="8915399" cy="1591966"/>
            <a:chOff x="495299" y="2450707"/>
            <a:chExt cx="8915399" cy="1591966"/>
          </a:xfrm>
        </p:grpSpPr>
        <p:sp>
          <p:nvSpPr>
            <p:cNvPr id="10" name="Freeform 9"/>
            <p:cNvSpPr/>
            <p:nvPr/>
          </p:nvSpPr>
          <p:spPr>
            <a:xfrm>
              <a:off x="495299" y="2458673"/>
              <a:ext cx="5040000" cy="1584000"/>
            </a:xfrm>
            <a:custGeom>
              <a:avLst/>
              <a:gdLst>
                <a:gd name="connsiteX0" fmla="*/ 0 w 1637567"/>
                <a:gd name="connsiteY0" fmla="*/ 0 h 1146297"/>
                <a:gd name="connsiteX1" fmla="*/ 1064419 w 1637567"/>
                <a:gd name="connsiteY1" fmla="*/ 0 h 1146297"/>
                <a:gd name="connsiteX2" fmla="*/ 1637567 w 1637567"/>
                <a:gd name="connsiteY2" fmla="*/ 573149 h 1146297"/>
                <a:gd name="connsiteX3" fmla="*/ 1064419 w 1637567"/>
                <a:gd name="connsiteY3" fmla="*/ 1146297 h 1146297"/>
                <a:gd name="connsiteX4" fmla="*/ 0 w 1637567"/>
                <a:gd name="connsiteY4" fmla="*/ 1146297 h 1146297"/>
                <a:gd name="connsiteX5" fmla="*/ 573149 w 1637567"/>
                <a:gd name="connsiteY5" fmla="*/ 573149 h 1146297"/>
                <a:gd name="connsiteX6" fmla="*/ 0 w 1637567"/>
                <a:gd name="connsiteY6" fmla="*/ 0 h 114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567" h="1146297">
                  <a:moveTo>
                    <a:pt x="1637567" y="0"/>
                  </a:moveTo>
                  <a:lnTo>
                    <a:pt x="1637567" y="745093"/>
                  </a:lnTo>
                  <a:lnTo>
                    <a:pt x="818783" y="1146297"/>
                  </a:lnTo>
                  <a:lnTo>
                    <a:pt x="0" y="745093"/>
                  </a:lnTo>
                  <a:lnTo>
                    <a:pt x="0" y="0"/>
                  </a:lnTo>
                  <a:lnTo>
                    <a:pt x="818783" y="401204"/>
                  </a:lnTo>
                  <a:lnTo>
                    <a:pt x="1637567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6" tIns="756000" rIns="8254" bIns="581403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2700" b="1" kern="1200" dirty="0" smtClean="0"/>
                <a:t>Cost effectiveness</a:t>
              </a:r>
              <a:endParaRPr lang="en-AU" sz="2700" b="1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526147" y="2450707"/>
              <a:ext cx="3884551" cy="1044000"/>
            </a:xfrm>
            <a:custGeom>
              <a:avLst/>
              <a:gdLst>
                <a:gd name="connsiteX0" fmla="*/ 177407 w 1064418"/>
                <a:gd name="connsiteY0" fmla="*/ 0 h 7769102"/>
                <a:gd name="connsiteX1" fmla="*/ 887011 w 1064418"/>
                <a:gd name="connsiteY1" fmla="*/ 0 h 7769102"/>
                <a:gd name="connsiteX2" fmla="*/ 1064418 w 1064418"/>
                <a:gd name="connsiteY2" fmla="*/ 177407 h 7769102"/>
                <a:gd name="connsiteX3" fmla="*/ 1064418 w 1064418"/>
                <a:gd name="connsiteY3" fmla="*/ 7769102 h 7769102"/>
                <a:gd name="connsiteX4" fmla="*/ 1064418 w 1064418"/>
                <a:gd name="connsiteY4" fmla="*/ 7769102 h 7769102"/>
                <a:gd name="connsiteX5" fmla="*/ 0 w 1064418"/>
                <a:gd name="connsiteY5" fmla="*/ 7769102 h 7769102"/>
                <a:gd name="connsiteX6" fmla="*/ 0 w 1064418"/>
                <a:gd name="connsiteY6" fmla="*/ 7769102 h 7769102"/>
                <a:gd name="connsiteX7" fmla="*/ 0 w 1064418"/>
                <a:gd name="connsiteY7" fmla="*/ 177407 h 7769102"/>
                <a:gd name="connsiteX8" fmla="*/ 177407 w 1064418"/>
                <a:gd name="connsiteY8" fmla="*/ 0 h 776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4418" h="7769102">
                  <a:moveTo>
                    <a:pt x="1064418" y="1294880"/>
                  </a:moveTo>
                  <a:lnTo>
                    <a:pt x="1064418" y="6474222"/>
                  </a:lnTo>
                  <a:cubicBezTo>
                    <a:pt x="1064418" y="7189363"/>
                    <a:pt x="1053536" y="7769102"/>
                    <a:pt x="1040112" y="7769102"/>
                  </a:cubicBezTo>
                  <a:lnTo>
                    <a:pt x="0" y="7769102"/>
                  </a:lnTo>
                  <a:lnTo>
                    <a:pt x="0" y="776910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40112" y="0"/>
                  </a:lnTo>
                  <a:cubicBezTo>
                    <a:pt x="1053536" y="0"/>
                    <a:pt x="1064418" y="579739"/>
                    <a:pt x="1064418" y="129488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5" tIns="72280" rIns="72280" bIns="72282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  <a:buChar char="••"/>
              </a:pPr>
              <a:r>
                <a:rPr lang="en-AU" sz="2300" kern="1200" dirty="0" smtClean="0">
                  <a:solidFill>
                    <a:schemeClr val="accent1">
                      <a:lumMod val="75000"/>
                    </a:schemeClr>
                  </a:solidFill>
                </a:rPr>
                <a:t>‘Least cost’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2300" dirty="0" smtClean="0">
                  <a:solidFill>
                    <a:schemeClr val="accent1">
                      <a:lumMod val="75000"/>
                    </a:schemeClr>
                  </a:solidFill>
                </a:rPr>
                <a:t>Not just direct costs</a:t>
              </a:r>
            </a:p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2300" kern="1200" dirty="0" smtClean="0">
                  <a:solidFill>
                    <a:schemeClr val="accent1">
                      <a:lumMod val="75000"/>
                    </a:schemeClr>
                  </a:solidFill>
                </a:rPr>
                <a:t>Scalability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5299" y="3566668"/>
            <a:ext cx="8915399" cy="1587077"/>
            <a:chOff x="495299" y="3566668"/>
            <a:chExt cx="8915399" cy="1587077"/>
          </a:xfrm>
        </p:grpSpPr>
        <p:sp>
          <p:nvSpPr>
            <p:cNvPr id="12" name="Freeform 11"/>
            <p:cNvSpPr/>
            <p:nvPr/>
          </p:nvSpPr>
          <p:spPr>
            <a:xfrm>
              <a:off x="495299" y="3569745"/>
              <a:ext cx="5040000" cy="1584000"/>
            </a:xfrm>
            <a:custGeom>
              <a:avLst/>
              <a:gdLst>
                <a:gd name="connsiteX0" fmla="*/ 0 w 1637567"/>
                <a:gd name="connsiteY0" fmla="*/ 0 h 1146297"/>
                <a:gd name="connsiteX1" fmla="*/ 1064419 w 1637567"/>
                <a:gd name="connsiteY1" fmla="*/ 0 h 1146297"/>
                <a:gd name="connsiteX2" fmla="*/ 1637567 w 1637567"/>
                <a:gd name="connsiteY2" fmla="*/ 573149 h 1146297"/>
                <a:gd name="connsiteX3" fmla="*/ 1064419 w 1637567"/>
                <a:gd name="connsiteY3" fmla="*/ 1146297 h 1146297"/>
                <a:gd name="connsiteX4" fmla="*/ 0 w 1637567"/>
                <a:gd name="connsiteY4" fmla="*/ 1146297 h 1146297"/>
                <a:gd name="connsiteX5" fmla="*/ 573149 w 1637567"/>
                <a:gd name="connsiteY5" fmla="*/ 573149 h 1146297"/>
                <a:gd name="connsiteX6" fmla="*/ 0 w 1637567"/>
                <a:gd name="connsiteY6" fmla="*/ 0 h 114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567" h="1146297">
                  <a:moveTo>
                    <a:pt x="1637567" y="0"/>
                  </a:moveTo>
                  <a:lnTo>
                    <a:pt x="1637567" y="745093"/>
                  </a:lnTo>
                  <a:lnTo>
                    <a:pt x="818783" y="1146297"/>
                  </a:lnTo>
                  <a:lnTo>
                    <a:pt x="0" y="745093"/>
                  </a:lnTo>
                  <a:lnTo>
                    <a:pt x="0" y="0"/>
                  </a:lnTo>
                  <a:lnTo>
                    <a:pt x="818783" y="401204"/>
                  </a:lnTo>
                  <a:lnTo>
                    <a:pt x="1637567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6" tIns="720000" rIns="8254" bIns="581403" numCol="1" spcCol="1270" anchor="t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2700" b="1" kern="1200" dirty="0" smtClean="0"/>
                <a:t>Equity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5526147" y="3566668"/>
              <a:ext cx="3884551" cy="1044000"/>
            </a:xfrm>
            <a:custGeom>
              <a:avLst/>
              <a:gdLst>
                <a:gd name="connsiteX0" fmla="*/ 177407 w 1064418"/>
                <a:gd name="connsiteY0" fmla="*/ 0 h 7769102"/>
                <a:gd name="connsiteX1" fmla="*/ 887011 w 1064418"/>
                <a:gd name="connsiteY1" fmla="*/ 0 h 7769102"/>
                <a:gd name="connsiteX2" fmla="*/ 1064418 w 1064418"/>
                <a:gd name="connsiteY2" fmla="*/ 177407 h 7769102"/>
                <a:gd name="connsiteX3" fmla="*/ 1064418 w 1064418"/>
                <a:gd name="connsiteY3" fmla="*/ 7769102 h 7769102"/>
                <a:gd name="connsiteX4" fmla="*/ 1064418 w 1064418"/>
                <a:gd name="connsiteY4" fmla="*/ 7769102 h 7769102"/>
                <a:gd name="connsiteX5" fmla="*/ 0 w 1064418"/>
                <a:gd name="connsiteY5" fmla="*/ 7769102 h 7769102"/>
                <a:gd name="connsiteX6" fmla="*/ 0 w 1064418"/>
                <a:gd name="connsiteY6" fmla="*/ 7769102 h 7769102"/>
                <a:gd name="connsiteX7" fmla="*/ 0 w 1064418"/>
                <a:gd name="connsiteY7" fmla="*/ 177407 h 7769102"/>
                <a:gd name="connsiteX8" fmla="*/ 177407 w 1064418"/>
                <a:gd name="connsiteY8" fmla="*/ 0 h 776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4418" h="7769102">
                  <a:moveTo>
                    <a:pt x="1064418" y="1294880"/>
                  </a:moveTo>
                  <a:lnTo>
                    <a:pt x="1064418" y="6474222"/>
                  </a:lnTo>
                  <a:cubicBezTo>
                    <a:pt x="1064418" y="7189363"/>
                    <a:pt x="1053536" y="7769102"/>
                    <a:pt x="1040112" y="7769102"/>
                  </a:cubicBezTo>
                  <a:lnTo>
                    <a:pt x="0" y="7769102"/>
                  </a:lnTo>
                  <a:lnTo>
                    <a:pt x="0" y="776910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40112" y="0"/>
                  </a:lnTo>
                  <a:cubicBezTo>
                    <a:pt x="1053536" y="0"/>
                    <a:pt x="1064418" y="579739"/>
                    <a:pt x="1064418" y="129488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5" tIns="72280" rIns="72280" bIns="72282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2300" dirty="0" smtClean="0">
                  <a:solidFill>
                    <a:schemeClr val="accent1">
                      <a:lumMod val="75000"/>
                    </a:schemeClr>
                  </a:solidFill>
                </a:rPr>
                <a:t>How costs are</a:t>
              </a:r>
              <a:br>
                <a:rPr lang="en-AU" sz="2300" dirty="0" smtClean="0">
                  <a:solidFill>
                    <a:schemeClr val="accent1">
                      <a:lumMod val="75000"/>
                    </a:schemeClr>
                  </a:solidFill>
                </a:rPr>
              </a:br>
              <a:r>
                <a:rPr lang="en-AU" sz="2300" dirty="0" smtClean="0">
                  <a:solidFill>
                    <a:schemeClr val="accent1">
                      <a:lumMod val="75000"/>
                    </a:schemeClr>
                  </a:solidFill>
                </a:rPr>
                <a:t>distributed</a:t>
              </a:r>
              <a:endParaRPr lang="en-AU" sz="2300" kern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A762-4CA8-48A0-B03F-6AF66D27E507}" type="slidenum">
              <a:rPr lang="en-AU" smtClean="0"/>
              <a:pPr/>
              <a:t>15</a:t>
            </a:fld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81439" y="4688918"/>
            <a:ext cx="8943109" cy="1587077"/>
            <a:chOff x="481439" y="4688918"/>
            <a:chExt cx="8943109" cy="1587077"/>
          </a:xfrm>
        </p:grpSpPr>
        <p:sp>
          <p:nvSpPr>
            <p:cNvPr id="14" name="Freeform 13"/>
            <p:cNvSpPr/>
            <p:nvPr/>
          </p:nvSpPr>
          <p:spPr>
            <a:xfrm>
              <a:off x="481439" y="4691995"/>
              <a:ext cx="5040000" cy="1584000"/>
            </a:xfrm>
            <a:custGeom>
              <a:avLst/>
              <a:gdLst>
                <a:gd name="connsiteX0" fmla="*/ 0 w 1637567"/>
                <a:gd name="connsiteY0" fmla="*/ 0 h 1146297"/>
                <a:gd name="connsiteX1" fmla="*/ 1064419 w 1637567"/>
                <a:gd name="connsiteY1" fmla="*/ 0 h 1146297"/>
                <a:gd name="connsiteX2" fmla="*/ 1637567 w 1637567"/>
                <a:gd name="connsiteY2" fmla="*/ 573149 h 1146297"/>
                <a:gd name="connsiteX3" fmla="*/ 1064419 w 1637567"/>
                <a:gd name="connsiteY3" fmla="*/ 1146297 h 1146297"/>
                <a:gd name="connsiteX4" fmla="*/ 0 w 1637567"/>
                <a:gd name="connsiteY4" fmla="*/ 1146297 h 1146297"/>
                <a:gd name="connsiteX5" fmla="*/ 573149 w 1637567"/>
                <a:gd name="connsiteY5" fmla="*/ 573149 h 1146297"/>
                <a:gd name="connsiteX6" fmla="*/ 0 w 1637567"/>
                <a:gd name="connsiteY6" fmla="*/ 0 h 114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567" h="1146297">
                  <a:moveTo>
                    <a:pt x="1637567" y="0"/>
                  </a:moveTo>
                  <a:lnTo>
                    <a:pt x="1637567" y="745093"/>
                  </a:lnTo>
                  <a:lnTo>
                    <a:pt x="818783" y="1146297"/>
                  </a:lnTo>
                  <a:lnTo>
                    <a:pt x="0" y="745093"/>
                  </a:lnTo>
                  <a:lnTo>
                    <a:pt x="0" y="0"/>
                  </a:lnTo>
                  <a:lnTo>
                    <a:pt x="818783" y="401204"/>
                  </a:lnTo>
                  <a:lnTo>
                    <a:pt x="1637567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56" tIns="720000" rIns="8254" bIns="581403" numCol="1" spcCol="1270" anchor="t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2700" b="1" dirty="0" smtClean="0"/>
                <a:t>Other considerations</a:t>
              </a:r>
              <a:endParaRPr lang="en-AU" sz="2700" b="1" kern="1200" dirty="0" smtClean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539997" y="4688918"/>
              <a:ext cx="3884551" cy="1044000"/>
            </a:xfrm>
            <a:custGeom>
              <a:avLst/>
              <a:gdLst>
                <a:gd name="connsiteX0" fmla="*/ 177407 w 1064418"/>
                <a:gd name="connsiteY0" fmla="*/ 0 h 7769102"/>
                <a:gd name="connsiteX1" fmla="*/ 887011 w 1064418"/>
                <a:gd name="connsiteY1" fmla="*/ 0 h 7769102"/>
                <a:gd name="connsiteX2" fmla="*/ 1064418 w 1064418"/>
                <a:gd name="connsiteY2" fmla="*/ 177407 h 7769102"/>
                <a:gd name="connsiteX3" fmla="*/ 1064418 w 1064418"/>
                <a:gd name="connsiteY3" fmla="*/ 7769102 h 7769102"/>
                <a:gd name="connsiteX4" fmla="*/ 1064418 w 1064418"/>
                <a:gd name="connsiteY4" fmla="*/ 7769102 h 7769102"/>
                <a:gd name="connsiteX5" fmla="*/ 0 w 1064418"/>
                <a:gd name="connsiteY5" fmla="*/ 7769102 h 7769102"/>
                <a:gd name="connsiteX6" fmla="*/ 0 w 1064418"/>
                <a:gd name="connsiteY6" fmla="*/ 7769102 h 7769102"/>
                <a:gd name="connsiteX7" fmla="*/ 0 w 1064418"/>
                <a:gd name="connsiteY7" fmla="*/ 177407 h 7769102"/>
                <a:gd name="connsiteX8" fmla="*/ 177407 w 1064418"/>
                <a:gd name="connsiteY8" fmla="*/ 0 h 776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4418" h="7769102">
                  <a:moveTo>
                    <a:pt x="1064418" y="1294880"/>
                  </a:moveTo>
                  <a:lnTo>
                    <a:pt x="1064418" y="6474222"/>
                  </a:lnTo>
                  <a:cubicBezTo>
                    <a:pt x="1064418" y="7189363"/>
                    <a:pt x="1053536" y="7769102"/>
                    <a:pt x="1040112" y="7769102"/>
                  </a:cubicBezTo>
                  <a:lnTo>
                    <a:pt x="0" y="7769102"/>
                  </a:lnTo>
                  <a:lnTo>
                    <a:pt x="0" y="776910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40112" y="0"/>
                  </a:lnTo>
                  <a:cubicBezTo>
                    <a:pt x="1053536" y="0"/>
                    <a:pt x="1064418" y="579739"/>
                    <a:pt x="1064418" y="1294880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5" tIns="72280" rIns="72280" bIns="72282" numCol="1" spcCol="1270" anchor="ctr" anchorCtr="0">
              <a:noAutofit/>
            </a:bodyPr>
            <a:lstStyle/>
            <a:p>
              <a:pPr marL="342900" lvl="1" indent="-342900" defTabSz="1422400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2300" dirty="0" smtClean="0">
                  <a:solidFill>
                    <a:schemeClr val="accent1">
                      <a:lumMod val="75000"/>
                    </a:schemeClr>
                  </a:solidFill>
                </a:rPr>
                <a:t>Competitiveness</a:t>
              </a:r>
            </a:p>
            <a:p>
              <a:pPr marL="342900" lvl="1" indent="-342900" defTabSz="1422400">
                <a:lnSpc>
                  <a:spcPct val="90000"/>
                </a:lnSpc>
                <a:spcBef>
                  <a:spcPct val="0"/>
                </a:spcBef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en-US" sz="2300" dirty="0" smtClean="0">
                  <a:solidFill>
                    <a:schemeClr val="accent1">
                      <a:lumMod val="75000"/>
                    </a:schemeClr>
                  </a:solidFill>
                </a:rPr>
                <a:t>fit </a:t>
              </a:r>
              <a:r>
                <a:rPr lang="en-US" sz="2300" dirty="0">
                  <a:solidFill>
                    <a:schemeClr val="accent1">
                      <a:lumMod val="75000"/>
                    </a:schemeClr>
                  </a:solidFill>
                </a:rPr>
                <a:t>to </a:t>
              </a:r>
              <a:r>
                <a:rPr lang="en-US" sz="2300" dirty="0" smtClean="0">
                  <a:solidFill>
                    <a:schemeClr val="accent1">
                      <a:lumMod val="75000"/>
                    </a:schemeClr>
                  </a:solidFill>
                </a:rPr>
                <a:t>sectors</a:t>
              </a:r>
            </a:p>
            <a:p>
              <a:pPr marL="342900" lvl="1" indent="-342900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2300" dirty="0" smtClean="0">
                  <a:solidFill>
                    <a:schemeClr val="accent1">
                      <a:lumMod val="75000"/>
                    </a:schemeClr>
                  </a:solidFill>
                </a:rPr>
                <a:t>policy interactions, </a:t>
              </a:r>
              <a:r>
                <a:rPr lang="en-US" sz="2300" dirty="0" err="1" smtClean="0">
                  <a:solidFill>
                    <a:schemeClr val="accent1">
                      <a:lumMod val="75000"/>
                    </a:schemeClr>
                  </a:solidFill>
                </a:rPr>
                <a:t>etc</a:t>
              </a:r>
              <a:endParaRPr lang="en-US" sz="23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010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Competitiveness concerns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AU" dirty="0" smtClean="0"/>
              <a:t>Arise where policy in different countries creates different costs for firms operating in the same markets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Can design policy to address these concerns e.g. provide assistance to affected firms</a:t>
            </a:r>
          </a:p>
          <a:p>
            <a:pPr>
              <a:spcAft>
                <a:spcPts val="1200"/>
              </a:spcAft>
            </a:pPr>
            <a:r>
              <a:rPr lang="en-AU" dirty="0" smtClean="0"/>
              <a:t>Have to balance against impacts on other evaluation criteria</a:t>
            </a:r>
          </a:p>
          <a:p>
            <a:pPr>
              <a:spcAft>
                <a:spcPts val="1200"/>
              </a:spcAft>
            </a:pPr>
            <a:endParaRPr lang="en-AU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A762-4CA8-48A0-B03F-6AF66D27E507}" type="slidenum">
              <a:rPr lang="en-AU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67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Consultation process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Submissions due by 19 February 2016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accent1"/>
                </a:solidFill>
                <a:hlinkClick r:id="rId3"/>
              </a:rPr>
              <a:t>submissions@climatechangeauthority.gov.au</a:t>
            </a:r>
            <a:endParaRPr lang="en-AU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/>
              <a:t> </a:t>
            </a:r>
            <a:r>
              <a:rPr lang="en-AU" dirty="0" smtClean="0"/>
              <a:t>     </a:t>
            </a:r>
            <a:r>
              <a:rPr lang="en-AU" dirty="0" smtClean="0">
                <a:solidFill>
                  <a:schemeClr val="accent1"/>
                </a:solidFill>
                <a:hlinkClick r:id="rId4"/>
              </a:rPr>
              <a:t>www.climatechangeauthority.gov.au</a:t>
            </a:r>
            <a:endParaRPr lang="en-AU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AU" dirty="0" smtClean="0"/>
              <a:t>      Like us </a:t>
            </a:r>
            <a:r>
              <a:rPr lang="en-AU" dirty="0" smtClean="0">
                <a:solidFill>
                  <a:schemeClr val="accent1"/>
                </a:solidFill>
              </a:rPr>
              <a:t>@Climate Change Authority</a:t>
            </a:r>
          </a:p>
          <a:p>
            <a:pPr marL="0" indent="0">
              <a:buNone/>
            </a:pPr>
            <a:r>
              <a:rPr lang="en-AU" dirty="0" smtClean="0"/>
              <a:t>      Follow us on Twitter </a:t>
            </a:r>
            <a:r>
              <a:rPr lang="en-AU" dirty="0" smtClean="0">
                <a:solidFill>
                  <a:schemeClr val="accent1"/>
                </a:solidFill>
              </a:rPr>
              <a:t>@</a:t>
            </a:r>
            <a:r>
              <a:rPr lang="en-AU" dirty="0" err="1" smtClean="0">
                <a:solidFill>
                  <a:schemeClr val="accent1"/>
                </a:solidFill>
              </a:rPr>
              <a:t>Aus_CCA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A762-4CA8-48A0-B03F-6AF66D27E507}" type="slidenum">
              <a:rPr lang="en-AU" smtClean="0"/>
              <a:pPr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53" y="3326387"/>
            <a:ext cx="468000" cy="46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53" y="3983218"/>
            <a:ext cx="468000" cy="46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3" t="14782" r="11894" b="8294"/>
          <a:stretch/>
        </p:blipFill>
        <p:spPr>
          <a:xfrm>
            <a:off x="592580" y="457200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7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Other slides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A762-4CA8-48A0-B03F-6AF66D27E507}" type="slidenum">
              <a:rPr lang="en-AU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8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Terms of reference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Should Australia have an emissions trading scheme?</a:t>
            </a:r>
          </a:p>
          <a:p>
            <a:pPr lvl="1"/>
            <a:r>
              <a:rPr lang="en-AU" dirty="0" smtClean="0"/>
              <a:t>If so what should trigger the introduction</a:t>
            </a:r>
          </a:p>
          <a:p>
            <a:r>
              <a:rPr lang="en-AU" dirty="0" smtClean="0"/>
              <a:t>Whether key countries have established schemes</a:t>
            </a:r>
          </a:p>
          <a:p>
            <a:r>
              <a:rPr lang="en-AU" dirty="0" smtClean="0"/>
              <a:t>Australia’s international undertakings</a:t>
            </a:r>
          </a:p>
          <a:p>
            <a:r>
              <a:rPr lang="en-AU" dirty="0" smtClean="0"/>
              <a:t>International competitiveness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A762-4CA8-48A0-B03F-6AF66D27E507}" type="slidenum">
              <a:rPr lang="en-AU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Special Review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 smtClean="0"/>
              <a:t>Minister for Environment requested a Special Review to:</a:t>
            </a:r>
          </a:p>
          <a:p>
            <a:r>
              <a:rPr lang="en-AU" dirty="0" smtClean="0"/>
              <a:t>Provide recommendation on targets (completed)</a:t>
            </a:r>
          </a:p>
          <a:p>
            <a:r>
              <a:rPr lang="en-AU" dirty="0" smtClean="0"/>
              <a:t>Assess whether Australia should have an emissions trading scheme</a:t>
            </a:r>
            <a:endParaRPr lang="en-AU" dirty="0"/>
          </a:p>
          <a:p>
            <a:r>
              <a:rPr lang="en-AU" dirty="0" smtClean="0"/>
              <a:t>Recommending action Australia should take to implement outcomes from the Paris Summit</a:t>
            </a:r>
          </a:p>
          <a:p>
            <a:pPr lvl="1"/>
            <a:r>
              <a:rPr lang="en-AU" dirty="0" smtClean="0"/>
              <a:t>Final report due 30 June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A762-4CA8-48A0-B03F-6AF66D27E507}" type="slidenum">
              <a:rPr lang="en-AU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57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Climate change impacts in Australia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Source: Bureau of Meteorology and CSIRO 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A762-4CA8-48A0-B03F-6AF66D27E507}" type="slidenum">
              <a:rPr lang="en-AU" smtClean="0"/>
              <a:pPr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" r="4307"/>
          <a:stretch/>
        </p:blipFill>
        <p:spPr bwMode="auto">
          <a:xfrm>
            <a:off x="900000" y="1295999"/>
            <a:ext cx="8136000" cy="4846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133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Context for the Review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80416"/>
            <a:ext cx="89154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AU" sz="2800" dirty="0" smtClean="0">
                <a:solidFill>
                  <a:schemeClr val="accent1"/>
                </a:solidFill>
              </a:rPr>
              <a:t>Paris outcome</a:t>
            </a:r>
            <a:endParaRPr lang="en-AU" sz="280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AU" sz="2200" dirty="0"/>
              <a:t>n</a:t>
            </a:r>
            <a:r>
              <a:rPr lang="en-AU" sz="2200" dirty="0" smtClean="0"/>
              <a:t>early 190 </a:t>
            </a:r>
            <a:r>
              <a:rPr lang="en-AU" sz="2200" dirty="0"/>
              <a:t>countries pledged to reduce emissions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sz="2200" dirty="0" smtClean="0"/>
              <a:t>stronger, more specific global goal</a:t>
            </a:r>
          </a:p>
          <a:p>
            <a:pPr lvl="1">
              <a:spcBef>
                <a:spcPts val="0"/>
              </a:spcBef>
              <a:spcAft>
                <a:spcPts val="500"/>
              </a:spcAft>
            </a:pPr>
            <a:r>
              <a:rPr lang="en-US" sz="1800" dirty="0" smtClean="0"/>
              <a:t>limit warming to well </a:t>
            </a:r>
            <a:r>
              <a:rPr lang="en-US" sz="1800" dirty="0"/>
              <a:t>below 2 </a:t>
            </a:r>
            <a:r>
              <a:rPr lang="en-US" sz="1800" dirty="0" smtClean="0"/>
              <a:t>degrees</a:t>
            </a:r>
            <a:r>
              <a:rPr lang="en-US" sz="1800" dirty="0"/>
              <a:t> </a:t>
            </a:r>
            <a:r>
              <a:rPr lang="en-US" sz="1800" dirty="0" smtClean="0"/>
              <a:t>and try to limit to </a:t>
            </a:r>
            <a:r>
              <a:rPr lang="en-US" sz="1800" dirty="0"/>
              <a:t>1.5 </a:t>
            </a:r>
            <a:r>
              <a:rPr lang="en-US" sz="1800" dirty="0" smtClean="0"/>
              <a:t>degrees</a:t>
            </a:r>
          </a:p>
          <a:p>
            <a:pPr lvl="1">
              <a:spcBef>
                <a:spcPts val="0"/>
              </a:spcBef>
              <a:spcAft>
                <a:spcPts val="500"/>
              </a:spcAft>
            </a:pPr>
            <a:r>
              <a:rPr lang="en-US" sz="1800" dirty="0" smtClean="0"/>
              <a:t>peak emissions as soon as possible, and net zero in second half of century</a:t>
            </a:r>
            <a:endParaRPr lang="en-AU" sz="1800" dirty="0" smtClean="0"/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AU" sz="2200" dirty="0" smtClean="0"/>
              <a:t>regular global stocktake: first </a:t>
            </a:r>
            <a:r>
              <a:rPr lang="en-AU" sz="2200" dirty="0"/>
              <a:t>in 2018 </a:t>
            </a:r>
            <a:r>
              <a:rPr lang="en-AU" sz="2200" dirty="0" smtClean="0"/>
              <a:t>then every </a:t>
            </a:r>
            <a:r>
              <a:rPr lang="en-AU" sz="2200" dirty="0"/>
              <a:t>five years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AU" sz="2200" dirty="0" smtClean="0"/>
              <a:t>five yearly national pledges: must build on ambition over time</a:t>
            </a:r>
          </a:p>
          <a:p>
            <a:pPr marL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AU" sz="2800" dirty="0">
                <a:solidFill>
                  <a:schemeClr val="accent1"/>
                </a:solidFill>
              </a:rPr>
              <a:t>Australia’s contribution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AU" sz="2200" dirty="0" smtClean="0"/>
              <a:t>Government’s 2030 target: 26-28 per cent below 2005 levels</a:t>
            </a:r>
            <a:endParaRPr lang="en-AU" sz="2200" dirty="0"/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AU" sz="2200" dirty="0"/>
              <a:t>broad recognition new policies needed to meet target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AU" sz="2200" dirty="0"/>
              <a:t>Government policy and target review in </a:t>
            </a:r>
            <a:r>
              <a:rPr lang="en-AU" sz="2200" dirty="0" smtClean="0"/>
              <a:t>2017</a:t>
            </a:r>
            <a:endParaRPr lang="en-AU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A762-4CA8-48A0-B03F-6AF66D27E507}" type="slidenum">
              <a:rPr lang="en-AU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94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Pledges </a:t>
            </a:r>
            <a:r>
              <a:rPr lang="en-AU" dirty="0" smtClean="0"/>
              <a:t>will make </a:t>
            </a:r>
            <a:r>
              <a:rPr lang="en-AU" dirty="0"/>
              <a:t>a </a:t>
            </a:r>
            <a:r>
              <a:rPr lang="en-AU" dirty="0" smtClean="0"/>
              <a:t>difference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Source: CCA analysis based on data from UNFCCC, IPCC and CAT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A762-4CA8-48A0-B03F-6AF66D27E507}" type="slidenum">
              <a:rPr lang="en-AU" smtClean="0"/>
              <a:pPr/>
              <a:t>5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3369369"/>
              </p:ext>
            </p:extLst>
          </p:nvPr>
        </p:nvGraphicFramePr>
        <p:xfrm>
          <a:off x="495300" y="1600200"/>
          <a:ext cx="8915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639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Pledges </a:t>
            </a:r>
            <a:r>
              <a:rPr lang="en-AU" dirty="0" smtClean="0"/>
              <a:t>will make </a:t>
            </a:r>
            <a:r>
              <a:rPr lang="en-AU" dirty="0"/>
              <a:t>a </a:t>
            </a:r>
            <a:r>
              <a:rPr lang="en-AU" dirty="0" smtClean="0"/>
              <a:t>difference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Source: CCA </a:t>
            </a:r>
            <a:r>
              <a:rPr lang="en-US" dirty="0" smtClean="0">
                <a:solidFill>
                  <a:srgbClr val="000000"/>
                </a:solidFill>
              </a:rPr>
              <a:t>analysis based </a:t>
            </a:r>
            <a:r>
              <a:rPr lang="en-US" dirty="0">
                <a:solidFill>
                  <a:srgbClr val="000000"/>
                </a:solidFill>
              </a:rPr>
              <a:t>on data from UNFCCC, IPCC and </a:t>
            </a:r>
            <a:r>
              <a:rPr lang="en-US" dirty="0" smtClean="0">
                <a:solidFill>
                  <a:srgbClr val="000000"/>
                </a:solidFill>
              </a:rPr>
              <a:t>CAT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A762-4CA8-48A0-B03F-6AF66D27E507}" type="slidenum">
              <a:rPr lang="en-AU" smtClean="0"/>
              <a:pPr/>
              <a:t>6</a:t>
            </a:fld>
            <a:endParaRPr lang="en-US" dirty="0"/>
          </a:p>
        </p:txBody>
      </p:sp>
      <p:graphicFrame>
        <p:nvGraphicFramePr>
          <p:cNvPr id="7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8966952"/>
              </p:ext>
            </p:extLst>
          </p:nvPr>
        </p:nvGraphicFramePr>
        <p:xfrm>
          <a:off x="495300" y="1600200"/>
          <a:ext cx="8915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521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Pledges </a:t>
            </a:r>
            <a:r>
              <a:rPr lang="en-AU" dirty="0" smtClean="0"/>
              <a:t>will make </a:t>
            </a:r>
            <a:r>
              <a:rPr lang="en-AU" dirty="0"/>
              <a:t>a </a:t>
            </a:r>
            <a:r>
              <a:rPr lang="en-AU" dirty="0" smtClean="0"/>
              <a:t>difference,</a:t>
            </a:r>
            <a:br>
              <a:rPr lang="en-AU" dirty="0" smtClean="0"/>
            </a:br>
            <a:r>
              <a:rPr lang="en-AU" dirty="0" smtClean="0"/>
              <a:t>but </a:t>
            </a:r>
            <a:r>
              <a:rPr lang="en-AU" dirty="0"/>
              <a:t>not </a:t>
            </a:r>
            <a:r>
              <a:rPr lang="en-AU" dirty="0" smtClean="0"/>
              <a:t>enough to meet 2 degree limit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Source: CCA </a:t>
            </a:r>
            <a:r>
              <a:rPr lang="en-US" dirty="0" smtClean="0">
                <a:solidFill>
                  <a:srgbClr val="000000"/>
                </a:solidFill>
              </a:rPr>
              <a:t>analysis based </a:t>
            </a:r>
            <a:r>
              <a:rPr lang="en-US" dirty="0">
                <a:solidFill>
                  <a:srgbClr val="000000"/>
                </a:solidFill>
              </a:rPr>
              <a:t>on data from UNFCCC, IPCC and </a:t>
            </a:r>
            <a:r>
              <a:rPr lang="en-US" dirty="0" smtClean="0">
                <a:solidFill>
                  <a:srgbClr val="000000"/>
                </a:solidFill>
              </a:rPr>
              <a:t>CAT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A762-4CA8-48A0-B03F-6AF66D27E507}" type="slidenum">
              <a:rPr lang="en-AU" smtClean="0"/>
              <a:pPr/>
              <a:t>7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118252"/>
              </p:ext>
            </p:extLst>
          </p:nvPr>
        </p:nvGraphicFramePr>
        <p:xfrm>
          <a:off x="495300" y="1600200"/>
          <a:ext cx="8915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819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Policy Toolkit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tx1">
                    <a:lumMod val="50000"/>
                  </a:schemeClr>
                </a:solidFill>
              </a:rPr>
              <a:t>Source: IEA 2011</a:t>
            </a:r>
            <a:endParaRPr lang="en-U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A762-4CA8-48A0-B03F-6AF66D27E507}" type="slidenum">
              <a:rPr lang="en-AU" smtClean="0"/>
              <a:pPr/>
              <a:t>8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8" b="1051"/>
          <a:stretch/>
        </p:blipFill>
        <p:spPr bwMode="auto">
          <a:xfrm>
            <a:off x="952019" y="1403231"/>
            <a:ext cx="8010098" cy="465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01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AU" dirty="0" smtClean="0">
                <a:solidFill>
                  <a:schemeClr val="accent1"/>
                </a:solidFill>
              </a:rPr>
              <a:t>Market policies</a:t>
            </a:r>
          </a:p>
          <a:p>
            <a:pPr lvl="1"/>
            <a:r>
              <a:rPr lang="en-AU" dirty="0" smtClean="0"/>
              <a:t>Mandatory carbon pricing</a:t>
            </a:r>
          </a:p>
          <a:p>
            <a:pPr lvl="1"/>
            <a:r>
              <a:rPr lang="en-AU" dirty="0" smtClean="0"/>
              <a:t>Voluntary carbon pricing</a:t>
            </a:r>
          </a:p>
          <a:p>
            <a:pPr lvl="1"/>
            <a:r>
              <a:rPr lang="en-AU" dirty="0" smtClean="0"/>
              <a:t>Other mandatory price-based policies e.g. RET, energy efficiency certificates</a:t>
            </a:r>
          </a:p>
          <a:p>
            <a:r>
              <a:rPr lang="en-AU" dirty="0" smtClean="0">
                <a:solidFill>
                  <a:schemeClr val="accent1"/>
                </a:solidFill>
              </a:rPr>
              <a:t>Non-market policies</a:t>
            </a:r>
          </a:p>
          <a:p>
            <a:pPr lvl="1"/>
            <a:r>
              <a:rPr lang="en-AU" dirty="0" smtClean="0"/>
              <a:t>Regulation e.g. mandatory standards</a:t>
            </a:r>
          </a:p>
          <a:p>
            <a:pPr lvl="1"/>
            <a:r>
              <a:rPr lang="en-AU" dirty="0" smtClean="0"/>
              <a:t>Information programs</a:t>
            </a:r>
          </a:p>
          <a:p>
            <a:pPr lvl="1"/>
            <a:r>
              <a:rPr lang="en-AU" dirty="0" smtClean="0"/>
              <a:t>Innovation support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DA762-4CA8-48A0-B03F-6AF66D27E507}" type="slidenum">
              <a:rPr lang="en-AU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58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A Presentation Template">
  <a:themeElements>
    <a:clrScheme name="CCAColorTheme">
      <a:dk1>
        <a:srgbClr val="414141"/>
      </a:dk1>
      <a:lt1>
        <a:srgbClr val="FFFFFF"/>
      </a:lt1>
      <a:dk2>
        <a:srgbClr val="7A7A7A"/>
      </a:dk2>
      <a:lt2>
        <a:srgbClr val="E2E2E2"/>
      </a:lt2>
      <a:accent1>
        <a:srgbClr val="0C9FCD"/>
      </a:accent1>
      <a:accent2>
        <a:srgbClr val="72B5DB"/>
      </a:accent2>
      <a:accent3>
        <a:srgbClr val="73BB00"/>
      </a:accent3>
      <a:accent4>
        <a:srgbClr val="9DCF4D"/>
      </a:accent4>
      <a:accent5>
        <a:srgbClr val="C7E499"/>
      </a:accent5>
      <a:accent6>
        <a:srgbClr val="EAF5D9"/>
      </a:accent6>
      <a:hlink>
        <a:srgbClr val="ACD1EA"/>
      </a:hlink>
      <a:folHlink>
        <a:srgbClr val="DEECF7"/>
      </a:folHlink>
    </a:clrScheme>
    <a:fontScheme name="CCA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CCA Presentation Template</Template>
  <TotalTime>19917</TotalTime>
  <Words>576</Words>
  <Application>Microsoft Office PowerPoint</Application>
  <PresentationFormat>A4 Paper (210x297 mm)</PresentationFormat>
  <Paragraphs>143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CCA Presentation Template</vt:lpstr>
      <vt:lpstr>Special Review: Australia’s climate policy options</vt:lpstr>
      <vt:lpstr>Special Review</vt:lpstr>
      <vt:lpstr>Climate change impacts in Australia</vt:lpstr>
      <vt:lpstr>Context for the Review</vt:lpstr>
      <vt:lpstr>Pledges will make a difference </vt:lpstr>
      <vt:lpstr>Pledges will make a difference </vt:lpstr>
      <vt:lpstr>Pledges will make a difference, but not enough to meet 2 degree limit</vt:lpstr>
      <vt:lpstr>Policy Toolkit</vt:lpstr>
      <vt:lpstr>Types of policy</vt:lpstr>
      <vt:lpstr>Emissions trading</vt:lpstr>
      <vt:lpstr>Mandatory carbon pricing</vt:lpstr>
      <vt:lpstr>Other types of market policies</vt:lpstr>
      <vt:lpstr>Types of non-market policies</vt:lpstr>
      <vt:lpstr>Types of non-market policies - cont</vt:lpstr>
      <vt:lpstr>Policy evaluation</vt:lpstr>
      <vt:lpstr>Competitiveness concerns</vt:lpstr>
      <vt:lpstr>Consultation process</vt:lpstr>
      <vt:lpstr>Other slides</vt:lpstr>
      <vt:lpstr>Terms of reference</vt:lpstr>
    </vt:vector>
  </TitlesOfParts>
  <Company>Department of the Prime Minister and Cabinet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Draft report: Australia’s climate policy options</dc:title>
  <dc:creator>Malos, Anna</dc:creator>
  <cp:lastModifiedBy>Arentz, Tracey</cp:lastModifiedBy>
  <cp:revision>365</cp:revision>
  <cp:lastPrinted>2016-02-03T04:24:08Z</cp:lastPrinted>
  <dcterms:created xsi:type="dcterms:W3CDTF">2015-11-25T00:21:21Z</dcterms:created>
  <dcterms:modified xsi:type="dcterms:W3CDTF">2020-07-13T04:35:58Z</dcterms:modified>
</cp:coreProperties>
</file>